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6"/>
  </p:notesMasterIdLst>
  <p:sldIdLst>
    <p:sldId id="256" r:id="rId2"/>
    <p:sldId id="312" r:id="rId3"/>
    <p:sldId id="313" r:id="rId4"/>
    <p:sldId id="314" r:id="rId5"/>
    <p:sldId id="315" r:id="rId6"/>
    <p:sldId id="316" r:id="rId7"/>
    <p:sldId id="317" r:id="rId8"/>
    <p:sldId id="318" r:id="rId9"/>
    <p:sldId id="320" r:id="rId10"/>
    <p:sldId id="323" r:id="rId11"/>
    <p:sldId id="324" r:id="rId12"/>
    <p:sldId id="325" r:id="rId13"/>
    <p:sldId id="326" r:id="rId14"/>
    <p:sldId id="334" r:id="rId15"/>
    <p:sldId id="337" r:id="rId16"/>
    <p:sldId id="338" r:id="rId17"/>
    <p:sldId id="335" r:id="rId18"/>
    <p:sldId id="327" r:id="rId19"/>
    <p:sldId id="328" r:id="rId20"/>
    <p:sldId id="329" r:id="rId21"/>
    <p:sldId id="322" r:id="rId22"/>
    <p:sldId id="331" r:id="rId23"/>
    <p:sldId id="332" r:id="rId24"/>
    <p:sldId id="333" r:id="rId25"/>
    <p:sldId id="336" r:id="rId26"/>
    <p:sldId id="321" r:id="rId27"/>
    <p:sldId id="330" r:id="rId28"/>
    <p:sldId id="339" r:id="rId29"/>
    <p:sldId id="340" r:id="rId30"/>
    <p:sldId id="341" r:id="rId31"/>
    <p:sldId id="342" r:id="rId32"/>
    <p:sldId id="343" r:id="rId33"/>
    <p:sldId id="344" r:id="rId34"/>
    <p:sldId id="345" r:id="rId35"/>
  </p:sldIdLst>
  <p:sldSz cx="9144000" cy="5143500" type="screen16x9"/>
  <p:notesSz cx="6858000" cy="9144000"/>
  <p:embeddedFontLst>
    <p:embeddedFont>
      <p:font typeface="Fahkwang" pitchFamily="2" charset="-34"/>
      <p:regular r:id="rId37"/>
      <p:bold r:id="rId38"/>
      <p:italic r:id="rId39"/>
      <p:boldItalic r:id="rId40"/>
    </p:embeddedFont>
    <p:embeddedFont>
      <p:font typeface="Ingrid Darling" pitchFamily="2" charset="77"/>
      <p:regular r:id="rId41"/>
    </p:embeddedFont>
    <p:embeddedFont>
      <p:font typeface="Quicksand" pitchFamily="2" charset="77"/>
      <p:regular r:id="rId42"/>
      <p:bold r:id="rId43"/>
    </p:embeddedFont>
    <p:embeddedFont>
      <p:font typeface="Roboto Condensed Light" panose="020F0302020204030204" pitchFamily="34" charset="0"/>
      <p:regular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71F166-63CB-42ED-91F5-9A3CDC5EECB9}">
  <a:tblStyle styleId="{F671F166-63CB-42ED-91F5-9A3CDC5EEC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0"/>
    <p:restoredTop sz="86249"/>
  </p:normalViewPr>
  <p:slideViewPr>
    <p:cSldViewPr snapToGrid="0">
      <p:cViewPr varScale="1">
        <p:scale>
          <a:sx n="183" d="100"/>
          <a:sy n="183" d="100"/>
        </p:scale>
        <p:origin x="2064"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078a0c099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078a0c099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is a very loose positive correlation between average temperature and weight of poultry</a:t>
            </a:r>
          </a:p>
        </p:txBody>
      </p:sp>
    </p:spTree>
    <p:extLst>
      <p:ext uri="{BB962C8B-B14F-4D97-AF65-F5344CB8AC3E}">
        <p14:creationId xmlns:p14="http://schemas.microsoft.com/office/powerpoint/2010/main" val="2747112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has not been a dramatic increase in crop production over the years, but there has been an increase. Maize has had the most dramatic increase.</a:t>
            </a:r>
          </a:p>
        </p:txBody>
      </p:sp>
    </p:spTree>
    <p:extLst>
      <p:ext uri="{BB962C8B-B14F-4D97-AF65-F5344CB8AC3E}">
        <p14:creationId xmlns:p14="http://schemas.microsoft.com/office/powerpoint/2010/main" val="2386193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production of croups has increased over the years overall.</a:t>
            </a:r>
          </a:p>
        </p:txBody>
      </p:sp>
    </p:spTree>
    <p:extLst>
      <p:ext uri="{BB962C8B-B14F-4D97-AF65-F5344CB8AC3E}">
        <p14:creationId xmlns:p14="http://schemas.microsoft.com/office/powerpoint/2010/main" val="565905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1559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is no correlation between average temperature and maize production</a:t>
            </a:r>
          </a:p>
        </p:txBody>
      </p:sp>
    </p:spTree>
    <p:extLst>
      <p:ext uri="{BB962C8B-B14F-4D97-AF65-F5344CB8AC3E}">
        <p14:creationId xmlns:p14="http://schemas.microsoft.com/office/powerpoint/2010/main" val="149198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has been a steady increase in methane levels over the past 40 years. They started to increase faster around 2007.</a:t>
            </a:r>
          </a:p>
        </p:txBody>
      </p:sp>
    </p:spTree>
    <p:extLst>
      <p:ext uri="{BB962C8B-B14F-4D97-AF65-F5344CB8AC3E}">
        <p14:creationId xmlns:p14="http://schemas.microsoft.com/office/powerpoint/2010/main" val="3268007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is a strong correlation between weight of red meat and methane levels. Cows expel methane gas and the higher the cow population, the higher the methane level.</a:t>
            </a:r>
          </a:p>
        </p:txBody>
      </p:sp>
    </p:spTree>
    <p:extLst>
      <p:ext uri="{BB962C8B-B14F-4D97-AF65-F5344CB8AC3E}">
        <p14:creationId xmlns:p14="http://schemas.microsoft.com/office/powerpoint/2010/main" val="462427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levels of CO2 have steadily increased over the past 50 years</a:t>
            </a:r>
          </a:p>
        </p:txBody>
      </p:sp>
    </p:spTree>
    <p:extLst>
      <p:ext uri="{BB962C8B-B14F-4D97-AF65-F5344CB8AC3E}">
        <p14:creationId xmlns:p14="http://schemas.microsoft.com/office/powerpoint/2010/main" val="2057115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Warmer temperatures increase the frequency, intensity, and duration of heat waves, which can pose health risks, particularly for young children and the elderly.</a:t>
            </a:r>
          </a:p>
          <a:p>
            <a:endParaRPr lang="en-US" dirty="0"/>
          </a:p>
          <a:p>
            <a:r>
              <a:rPr lang="en-US" dirty="0"/>
              <a:t>Climate change can also impact human health by worsening air and water quality, increasing the spread of certain diseases, and altering the frequency or intensity of extreme weather events.</a:t>
            </a:r>
          </a:p>
          <a:p>
            <a:endParaRPr lang="en-US" dirty="0"/>
          </a:p>
          <a:p>
            <a:r>
              <a:rPr lang="en-US" dirty="0"/>
              <a:t>Rising sea level threatens coastal communities and ecosystems.</a:t>
            </a:r>
          </a:p>
          <a:p>
            <a:endParaRPr lang="en-US" dirty="0"/>
          </a:p>
          <a:p>
            <a:r>
              <a:rPr lang="en-US" dirty="0"/>
              <a:t>Changes in the patterns and amount of rainfall, as well as changes in the timing and amount of stream flow, can affect water supplies and water quality and the production of hydroelectricity</a:t>
            </a:r>
          </a:p>
          <a:p>
            <a:endParaRPr lang="en-US" dirty="0"/>
          </a:p>
          <a:p>
            <a:r>
              <a:rPr lang="en-US" dirty="0"/>
              <a:t>Changing ecosystems influence geographic ranges of many plant and animal species and the timing of their lifecycle events, such as migration and reproduction.</a:t>
            </a:r>
          </a:p>
          <a:p>
            <a:endParaRPr lang="en-US" dirty="0"/>
          </a:p>
          <a:p>
            <a:r>
              <a:rPr lang="en-US" dirty="0"/>
              <a:t>Increases in the frequency and intensity of extreme weather events, such as heat waves, droughts, and floods, can increase losses to property, cause costly disruptions to society, and reduce the affordability of insurance.</a:t>
            </a:r>
          </a:p>
        </p:txBody>
      </p:sp>
    </p:spTree>
    <p:extLst>
      <p:ext uri="{BB962C8B-B14F-4D97-AF65-F5344CB8AC3E}">
        <p14:creationId xmlns:p14="http://schemas.microsoft.com/office/powerpoint/2010/main" val="385045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has been no dramatic change in precipitation over the years in these three cities.</a:t>
            </a:r>
          </a:p>
        </p:txBody>
      </p:sp>
    </p:spTree>
    <p:extLst>
      <p:ext uri="{BB962C8B-B14F-4D97-AF65-F5344CB8AC3E}">
        <p14:creationId xmlns:p14="http://schemas.microsoft.com/office/powerpoint/2010/main" val="3968953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08722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 summer, the temperatures have increased starting around 1980.</a:t>
            </a:r>
          </a:p>
        </p:txBody>
      </p:sp>
    </p:spTree>
    <p:extLst>
      <p:ext uri="{BB962C8B-B14F-4D97-AF65-F5344CB8AC3E}">
        <p14:creationId xmlns:p14="http://schemas.microsoft.com/office/powerpoint/2010/main" val="488822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 winter, the temperatures have increased starting around 1980.</a:t>
            </a:r>
          </a:p>
        </p:txBody>
      </p:sp>
    </p:spTree>
    <p:extLst>
      <p:ext uri="{BB962C8B-B14F-4D97-AF65-F5344CB8AC3E}">
        <p14:creationId xmlns:p14="http://schemas.microsoft.com/office/powerpoint/2010/main" val="1430351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Over the decades every statistical value has increased. In the 2000s alone, besides the outliers, every statistical value except the max increased. The median average temperature was around 8.7 in the 1970s and around 9.8 in the 200s.</a:t>
            </a:r>
          </a:p>
        </p:txBody>
      </p:sp>
    </p:spTree>
    <p:extLst>
      <p:ext uri="{BB962C8B-B14F-4D97-AF65-F5344CB8AC3E}">
        <p14:creationId xmlns:p14="http://schemas.microsoft.com/office/powerpoint/2010/main" val="357799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Warmer temperatures increase the frequency, intensity, and duration of heat waves, which can pose health risks, particularly for young children and the elderly.</a:t>
            </a:r>
          </a:p>
          <a:p>
            <a:endParaRPr lang="en-US" dirty="0"/>
          </a:p>
          <a:p>
            <a:r>
              <a:rPr lang="en-US" dirty="0"/>
              <a:t>Climate change can also impact human health by worsening air and water quality, increasing the spread of certain diseases, and altering the frequency or intensity of extreme weather events.</a:t>
            </a:r>
          </a:p>
          <a:p>
            <a:endParaRPr lang="en-US" dirty="0"/>
          </a:p>
          <a:p>
            <a:r>
              <a:rPr lang="en-US" dirty="0"/>
              <a:t>Rising sea level threatens coastal communities and ecosystems.</a:t>
            </a:r>
          </a:p>
          <a:p>
            <a:endParaRPr lang="en-US" dirty="0"/>
          </a:p>
          <a:p>
            <a:r>
              <a:rPr lang="en-US" dirty="0"/>
              <a:t>Changes in the patterns and amount of rainfall, as well as changes in the timing and amount of stream flow, can affect water supplies and water quality and the production of hydroelectricity</a:t>
            </a:r>
          </a:p>
          <a:p>
            <a:endParaRPr lang="en-US" dirty="0"/>
          </a:p>
          <a:p>
            <a:r>
              <a:rPr lang="en-US" dirty="0"/>
              <a:t>Changing ecosystems influence geographic ranges of many plant and animal species and the timing of their lifecycle events, such as migration and reproduction.</a:t>
            </a:r>
          </a:p>
          <a:p>
            <a:endParaRPr lang="en-US" dirty="0"/>
          </a:p>
          <a:p>
            <a:r>
              <a:rPr lang="en-US" dirty="0"/>
              <a:t>Increases in the frequency and intensity of extreme weather events, such as heat waves, droughts, and floods, can increase losses to property, cause costly disruptions to society, and reduce the affordability of insurance.</a:t>
            </a:r>
          </a:p>
        </p:txBody>
      </p:sp>
    </p:spTree>
    <p:extLst>
      <p:ext uri="{BB962C8B-B14F-4D97-AF65-F5344CB8AC3E}">
        <p14:creationId xmlns:p14="http://schemas.microsoft.com/office/powerpoint/2010/main" val="4002182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global Warming Impact Score scientist are able to know which countries have high scores </a:t>
            </a:r>
          </a:p>
          <a:p>
            <a:endParaRPr lang="en-US" dirty="0"/>
          </a:p>
          <a:p>
            <a:r>
              <a:rPr lang="en-US" dirty="0"/>
              <a:t>Top 5 bottom countries </a:t>
            </a:r>
          </a:p>
          <a:p>
            <a:r>
              <a:rPr lang="en-US" dirty="0"/>
              <a:t>Afghanistan- The country has been hit by drought for 3 consecutive years which, combined with heavy flooding, has further reduced food production and rendered 23 million people highly food insecure.</a:t>
            </a:r>
          </a:p>
          <a:p>
            <a:endParaRPr lang="en-US" dirty="0"/>
          </a:p>
          <a:p>
            <a:r>
              <a:rPr lang="en-US" dirty="0"/>
              <a:t>Mozambique--Mozambique’s 2,300 km coastline makes it highly vulnerable to cyclones, flooding, and rising sea levels resulting in soil salinization and loss of land. According to the INFORM Climate Change Risk Index, it is the 9th most vulnerable country to climate-related hazards such as heatwaves, droughts, and floods. Mozambique was hit by the devastating Cyclone Freddy in March 2023, which caused displacement of more than 20,000 people and destruction of significant infrastructure.</a:t>
            </a:r>
          </a:p>
          <a:p>
            <a:endParaRPr lang="en-US" dirty="0"/>
          </a:p>
          <a:p>
            <a:r>
              <a:rPr lang="en-US" dirty="0"/>
              <a:t>Myanmar---Myanmar has been affected by at least 57 natural disasters caused by global warming since 2000, that have caused more than 7,000 deaths per year on average and an economic loss of $1.5 billion. In May 2023, the country got hit by Cyclone Mocha, the strongest cyclone ever recorded in the North Indian Ocean, that left 250,000 people in dire need of food and shelter.</a:t>
            </a:r>
          </a:p>
          <a:p>
            <a:endParaRPr lang="en-US" dirty="0"/>
          </a:p>
          <a:p>
            <a:r>
              <a:rPr lang="en-US" dirty="0"/>
              <a:t>Pakistan ---One of the worst impacts of global warming and climate change was the devastating monsoon floods experienced by Pakistan in 2022 that impacted the lives and livelihoods of 33 million people, destroyed 4.4 million acres of agricultural land, and killed 800,000 livestock. With increasing temperatures and rapidly melting glaciers, the country is also set to experience periods of drought which could cause more than 14.6 million people to fall prey to acute hunger.</a:t>
            </a:r>
          </a:p>
          <a:p>
            <a:endParaRPr lang="en-US" dirty="0"/>
          </a:p>
          <a:p>
            <a:r>
              <a:rPr lang="en-US" dirty="0"/>
              <a:t>Haiti-- ranks 17th on the Ecological Threat Report (ETR)’s list of countries that are most threatened by climate-related catastrophes. It has been hit by 80 such events since 2000 and has suffered an economic loss of $392 million. It has recently received assistance of $22.4 million from the Green Climate Fund for building climate resilience through reforestation and flood management.</a:t>
            </a:r>
          </a:p>
          <a:p>
            <a:endParaRPr lang="en-US" dirty="0"/>
          </a:p>
          <a:p>
            <a:endParaRPr lang="en-US" dirty="0"/>
          </a:p>
          <a:p>
            <a:endParaRPr lang="en-US" dirty="0"/>
          </a:p>
        </p:txBody>
      </p:sp>
    </p:spTree>
    <p:extLst>
      <p:ext uri="{BB962C8B-B14F-4D97-AF65-F5344CB8AC3E}">
        <p14:creationId xmlns:p14="http://schemas.microsoft.com/office/powerpoint/2010/main" val="4099363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highest contributors to co2 emissions are Texas, California, Pennsylvania, Ohio, and Illinois.</a:t>
            </a:r>
          </a:p>
        </p:txBody>
      </p:sp>
    </p:spTree>
    <p:extLst>
      <p:ext uri="{BB962C8B-B14F-4D97-AF65-F5344CB8AC3E}">
        <p14:creationId xmlns:p14="http://schemas.microsoft.com/office/powerpoint/2010/main" val="2911463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lowest contributors to co2 emissions are Delaware, New Hampshire, Rhode Island, Vermont, and Washington DC.</a:t>
            </a:r>
          </a:p>
        </p:txBody>
      </p:sp>
    </p:spTree>
    <p:extLst>
      <p:ext uri="{BB962C8B-B14F-4D97-AF65-F5344CB8AC3E}">
        <p14:creationId xmlns:p14="http://schemas.microsoft.com/office/powerpoint/2010/main" val="2839969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global Warming Impact Score scientist are able to know which countries have high scores </a:t>
            </a:r>
          </a:p>
          <a:p>
            <a:endParaRPr lang="en-US" dirty="0"/>
          </a:p>
          <a:p>
            <a:r>
              <a:rPr lang="en-US" dirty="0"/>
              <a:t>Top 5 bottom countries </a:t>
            </a:r>
          </a:p>
          <a:p>
            <a:r>
              <a:rPr lang="en-US" dirty="0"/>
              <a:t>Afghanistan- The country has been hit by drought for 3 consecutive years which, combined with heavy flooding, has further reduced food production and rendered 23 million people highly food insecure.</a:t>
            </a:r>
          </a:p>
          <a:p>
            <a:endParaRPr lang="en-US" dirty="0"/>
          </a:p>
          <a:p>
            <a:r>
              <a:rPr lang="en-US" dirty="0"/>
              <a:t>Mozambique--Mozambique’s 2,300 km coastline makes it highly vulnerable to cyclones, flooding, and rising sea levels resulting in soil salinization and loss of land. According to the INFORM Climate Change Risk Index, it is the 9th most vulnerable country to climate-related hazards such as heatwaves, droughts, and floods. Mozambique was hit by the devastating Cyclone Freddy in March 2023, which caused displacement of more than 20,000 people and destruction of significant infrastructure.</a:t>
            </a:r>
          </a:p>
          <a:p>
            <a:endParaRPr lang="en-US" dirty="0"/>
          </a:p>
          <a:p>
            <a:r>
              <a:rPr lang="en-US" dirty="0"/>
              <a:t>Myanmar---Myanmar has been affected by at least 57 natural disasters caused by global warming since 2000, that have caused more than 7,000 deaths per year on average and an economic loss of $1.5 billion. In May 2023, the country got hit by Cyclone Mocha, the strongest cyclone ever recorded in the North Indian Ocean, that left 250,000 people in dire need of food and shelter.</a:t>
            </a:r>
          </a:p>
          <a:p>
            <a:endParaRPr lang="en-US" dirty="0"/>
          </a:p>
          <a:p>
            <a:r>
              <a:rPr lang="en-US" dirty="0"/>
              <a:t>Pakistan ---One of the worst impacts of global warming and climate change was the devastating monsoon floods experienced by Pakistan in 2022 that impacted the lives and livelihoods of 33 million people, destroyed 4.4 million acres of agricultural land, and killed 800,000 livestock. With increasing temperatures and rapidly melting glaciers, the country is also set to experience periods of drought which could cause more than 14.6 million people to fall prey to acute hunger.</a:t>
            </a:r>
          </a:p>
          <a:p>
            <a:endParaRPr lang="en-US" dirty="0"/>
          </a:p>
          <a:p>
            <a:r>
              <a:rPr lang="en-US" dirty="0"/>
              <a:t>Haiti-- ranks 17th on the Ecological Threat Report (ETR)’s list of countries that are most threatened by climate-related catastrophes. It has been hit by 80 such events since 2000 and has suffered an economic loss of $392 million. It has recently received assistance of $22.4 million from the Green Climate Fund for building climate resilience through reforestation and flood management.</a:t>
            </a:r>
          </a:p>
          <a:p>
            <a:endParaRPr lang="en-US" dirty="0"/>
          </a:p>
          <a:p>
            <a:endParaRPr lang="en-US" dirty="0"/>
          </a:p>
          <a:p>
            <a:endParaRPr lang="en-US" dirty="0"/>
          </a:p>
        </p:txBody>
      </p:sp>
    </p:spTree>
    <p:extLst>
      <p:ext uri="{BB962C8B-B14F-4D97-AF65-F5344CB8AC3E}">
        <p14:creationId xmlns:p14="http://schemas.microsoft.com/office/powerpoint/2010/main" val="4201710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Climate change is a moral and ethical issue demanding urgent action.</a:t>
            </a:r>
          </a:p>
          <a:p>
            <a:endParaRPr lang="en-US" dirty="0"/>
          </a:p>
          <a:p>
            <a:r>
              <a:rPr lang="en-US" dirty="0"/>
              <a:t>Economic debates often overlook the true value at stake: biodiversity, community well-being, and future generations.</a:t>
            </a:r>
          </a:p>
          <a:p>
            <a:endParaRPr lang="en-US" dirty="0"/>
          </a:p>
          <a:p>
            <a:r>
              <a:rPr lang="en-US" dirty="0"/>
              <a:t>The IPCC warns of severe consequences, including habitat loss, species extinction, and food/water scarcity, particularly impacting the most vulnerable.</a:t>
            </a:r>
          </a:p>
          <a:p>
            <a:endParaRPr lang="en-US" dirty="0"/>
          </a:p>
          <a:p>
            <a:r>
              <a:rPr lang="en-US" dirty="0"/>
              <a:t>Economic analyses struggle to assign value to ecosystems intrinsic worth and the joy they bring.</a:t>
            </a:r>
          </a:p>
          <a:p>
            <a:endParaRPr lang="en-US" dirty="0"/>
          </a:p>
          <a:p>
            <a:r>
              <a:rPr lang="en-US" dirty="0"/>
              <a:t>Climate change raises fundamental ethical questions about our values and priorities as a society.</a:t>
            </a:r>
          </a:p>
          <a:p>
            <a:endParaRPr lang="en-US" dirty="0"/>
          </a:p>
          <a:p>
            <a:r>
              <a:rPr lang="en-US" dirty="0"/>
              <a:t>We must prioritize justice, equity, and sustainability in decision-making, recognizing the priceless value of protecting life on Earth.</a:t>
            </a:r>
          </a:p>
          <a:p>
            <a:endParaRPr lang="en-US" dirty="0"/>
          </a:p>
          <a:p>
            <a:r>
              <a:rPr lang="en-US" dirty="0"/>
              <a:t>Climate action isn't just about numbers; it's a moral imperative for a thriving future for all.</a:t>
            </a:r>
          </a:p>
        </p:txBody>
      </p:sp>
    </p:spTree>
    <p:extLst>
      <p:ext uri="{BB962C8B-B14F-4D97-AF65-F5344CB8AC3E}">
        <p14:creationId xmlns:p14="http://schemas.microsoft.com/office/powerpoint/2010/main" val="347173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all have a part to play in helping with combating climate change, by making the right long-term decision that will help reduce our carbon print by taking small steps like recycling, reusing or just turning the AC off in the evening and opening the windows instead.</a:t>
            </a:r>
          </a:p>
        </p:txBody>
      </p:sp>
    </p:spTree>
    <p:extLst>
      <p:ext uri="{BB962C8B-B14F-4D97-AF65-F5344CB8AC3E}">
        <p14:creationId xmlns:p14="http://schemas.microsoft.com/office/powerpoint/2010/main" val="3619205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Climate change involves significant changes in average conditions—such as temperature, precipitation, wind patterns, and other aspects of climate that occur over years, decades, centuries, or longer. </a:t>
            </a:r>
          </a:p>
          <a:p>
            <a:endParaRPr lang="en-US" dirty="0"/>
          </a:p>
          <a:p>
            <a:r>
              <a:rPr lang="en-US" dirty="0"/>
              <a:t>Climate change involves longer-term trends, such as shifts toward warmer, wetter, or drier conditions. These trends can be caused by natural variability in climate over time, as well as human activities that add greenhouse gases to the atmosphere like burning fossil fuels for energy.</a:t>
            </a:r>
          </a:p>
        </p:txBody>
      </p:sp>
    </p:spTree>
    <p:extLst>
      <p:ext uri="{BB962C8B-B14F-4D97-AF65-F5344CB8AC3E}">
        <p14:creationId xmlns:p14="http://schemas.microsoft.com/office/powerpoint/2010/main" val="2472162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all have a part to play in helping with combating climate change, by making the right long-term decision that will help reduce our carbon print by taking small steps like recycling, reusing or just turning the AC off in the evening and opening the windows instead.</a:t>
            </a:r>
          </a:p>
        </p:txBody>
      </p:sp>
    </p:spTree>
    <p:extLst>
      <p:ext uri="{BB962C8B-B14F-4D97-AF65-F5344CB8AC3E}">
        <p14:creationId xmlns:p14="http://schemas.microsoft.com/office/powerpoint/2010/main" val="726275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Climate change occurs over a long period of time, typically over decades or longer. In contrast, climate variability includes changes that occur within shorter timeframes, such as a month, season, or year. </a:t>
            </a:r>
          </a:p>
          <a:p>
            <a:endParaRPr lang="en-US" dirty="0"/>
          </a:p>
          <a:p>
            <a:r>
              <a:rPr lang="en-US" dirty="0"/>
              <a:t>Climate variability explains the natural variability within the system. For example, one unusually cold or wet year followed by an unusually warm or dry year would not be considered a sign of climate change.</a:t>
            </a:r>
          </a:p>
          <a:p>
            <a:endParaRPr lang="en-US" dirty="0"/>
          </a:p>
          <a:p>
            <a:r>
              <a:rPr lang="en-US" dirty="0"/>
              <a:t>Higher summer temperatures are linked to an increased risk of heat-related illnesses and death. Older adults, pregnant women, and children are at particular risk, as are people living in urban areas because of the additional heat associated with urban heat islands.</a:t>
            </a:r>
          </a:p>
          <a:p>
            <a:endParaRPr lang="en-US" dirty="0"/>
          </a:p>
          <a:p>
            <a:r>
              <a:rPr lang="en-US" dirty="0"/>
              <a:t>Climate change is expected to expose more people to ticks that carry Lyme disease or other bacterial and viral agents, and to mosquitoes that transmit West Nile and other viruses.</a:t>
            </a:r>
          </a:p>
          <a:p>
            <a:endParaRPr lang="en-US" dirty="0"/>
          </a:p>
          <a:p>
            <a:r>
              <a:rPr lang="en-US" dirty="0"/>
              <a:t>More frequent extreme weather events such as droughts, hurricanes, floods, and wildfires will not only put people’s lives at risk, but can also worsen underlying medical conditions, increase stress, and lead to adverse mental health effects.</a:t>
            </a:r>
          </a:p>
          <a:p>
            <a:endParaRPr lang="en-US" dirty="0"/>
          </a:p>
          <a:p>
            <a:r>
              <a:rPr lang="en-US" dirty="0"/>
              <a:t>Rising temperatures and extreme weather have the potential to disrupt the availability, safety, and nutritional quality of food.</a:t>
            </a:r>
          </a:p>
          <a:p>
            <a:endParaRPr lang="en-US" dirty="0"/>
          </a:p>
        </p:txBody>
      </p:sp>
    </p:spTree>
    <p:extLst>
      <p:ext uri="{BB962C8B-B14F-4D97-AF65-F5344CB8AC3E}">
        <p14:creationId xmlns:p14="http://schemas.microsoft.com/office/powerpoint/2010/main" val="436662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Higher summer temperatures are linked to an increased risk of heat-related illnesses and death. Older adults, pregnant women, and children are at particular risk, as are people living in urban areas because of the additional heat associated with urban heat islands.</a:t>
            </a:r>
          </a:p>
          <a:p>
            <a:endParaRPr lang="en-US" dirty="0"/>
          </a:p>
          <a:p>
            <a:r>
              <a:rPr lang="en-US" dirty="0"/>
              <a:t>Climate change is expected to expose more people to ticks that carry Lyme disease or other bacterial and viral agents, and to mosquitoes that transmit West Nile and other viruses.</a:t>
            </a:r>
          </a:p>
          <a:p>
            <a:endParaRPr lang="en-US" dirty="0"/>
          </a:p>
          <a:p>
            <a:r>
              <a:rPr lang="en-US" dirty="0"/>
              <a:t>More frequent extreme weather events such as droughts, hurricanes, floods, and wildfires will not only put people’s lives at risk, but can also worsen underlying medical conditions, increase stress, and lead to adverse mental health effects.</a:t>
            </a:r>
          </a:p>
          <a:p>
            <a:endParaRPr lang="en-US" dirty="0"/>
          </a:p>
          <a:p>
            <a:r>
              <a:rPr lang="en-US" dirty="0"/>
              <a:t>Rising temperatures and extreme weather have the potential to disrupt the availability, safety, and nutritional quality of food.</a:t>
            </a:r>
          </a:p>
          <a:p>
            <a:endParaRPr lang="en-US" dirty="0"/>
          </a:p>
        </p:txBody>
      </p:sp>
    </p:spTree>
    <p:extLst>
      <p:ext uri="{BB962C8B-B14F-4D97-AF65-F5344CB8AC3E}">
        <p14:creationId xmlns:p14="http://schemas.microsoft.com/office/powerpoint/2010/main" val="3166339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Human activities have contributed substantially to climate change through green house gas emissions. Concentrations of the green house gases have increased since the industrial revolution.  Green house effect causes temperature rises.</a:t>
            </a:r>
          </a:p>
          <a:p>
            <a:endParaRPr lang="en-US" dirty="0"/>
          </a:p>
          <a:p>
            <a:r>
              <a:rPr lang="en-US" dirty="0"/>
              <a:t>Burning fossil fuels changes the climate more than any other human activity.</a:t>
            </a:r>
          </a:p>
          <a:p>
            <a:endParaRPr lang="en-US" dirty="0"/>
          </a:p>
          <a:p>
            <a:r>
              <a:rPr lang="en-US" dirty="0"/>
              <a:t>Carbon dioxide, methane and nitrous oxide are more abundant in the earth atmosphere than in any time in 800, 00 years. </a:t>
            </a:r>
          </a:p>
          <a:p>
            <a:endParaRPr lang="en-US" dirty="0"/>
          </a:p>
          <a:p>
            <a:r>
              <a:rPr lang="en-US" dirty="0"/>
              <a:t>Activities such as agriculture, road construction, and deforestation can change the reflectivity of the earth's surface, leading to local warming or cooling. This effect is observed in heat islands, which are urban centers that are warmer than the surrounding, less populated areas. </a:t>
            </a:r>
          </a:p>
          <a:p>
            <a:endParaRPr lang="en-US" dirty="0"/>
          </a:p>
          <a:p>
            <a:r>
              <a:rPr lang="en-US" dirty="0"/>
              <a:t>Change in suns energy output can affect the intensity of the sunlight that reaches the earth surface. Solar variations have played  little role in the climate change </a:t>
            </a:r>
          </a:p>
          <a:p>
            <a:endParaRPr lang="en-US" dirty="0"/>
          </a:p>
          <a:p>
            <a:r>
              <a:rPr lang="en-US" dirty="0"/>
              <a:t>Volcanoes eruptions release large quantities of carbon dioxide, human activities emit more than 100 times as much carbon dioxide as volcanoes each year.</a:t>
            </a:r>
          </a:p>
        </p:txBody>
      </p:sp>
    </p:spTree>
    <p:extLst>
      <p:ext uri="{BB962C8B-B14F-4D97-AF65-F5344CB8AC3E}">
        <p14:creationId xmlns:p14="http://schemas.microsoft.com/office/powerpoint/2010/main" val="1398622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population of red meat has increased since 1980 and has taken a steep jump since 2015</a:t>
            </a:r>
          </a:p>
        </p:txBody>
      </p:sp>
    </p:spTree>
    <p:extLst>
      <p:ext uri="{BB962C8B-B14F-4D97-AF65-F5344CB8AC3E}">
        <p14:creationId xmlns:p14="http://schemas.microsoft.com/office/powerpoint/2010/main" val="1180731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is a loose positive correlation between the temperature and the population of red meat. The higher the temperature, the higher the population of red meat.</a:t>
            </a:r>
          </a:p>
        </p:txBody>
      </p:sp>
    </p:spTree>
    <p:extLst>
      <p:ext uri="{BB962C8B-B14F-4D97-AF65-F5344CB8AC3E}">
        <p14:creationId xmlns:p14="http://schemas.microsoft.com/office/powerpoint/2010/main" val="3053467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poultry population is almost 5 times higher now than it was in 1980. It has steadily increased.</a:t>
            </a:r>
          </a:p>
        </p:txBody>
      </p:sp>
    </p:spTree>
    <p:extLst>
      <p:ext uri="{BB962C8B-B14F-4D97-AF65-F5344CB8AC3E}">
        <p14:creationId xmlns:p14="http://schemas.microsoft.com/office/powerpoint/2010/main" val="24662048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29150" y="755925"/>
            <a:ext cx="7085700" cy="222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57350" y="3164625"/>
            <a:ext cx="52293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42000"/>
          </a:blip>
          <a:stretch>
            <a:fillRect/>
          </a:stretch>
        </p:blipFill>
        <p:spPr>
          <a:xfrm rot="-1572134">
            <a:off x="-977539" y="-1819598"/>
            <a:ext cx="4266901" cy="2787647"/>
          </a:xfrm>
          <a:prstGeom prst="rect">
            <a:avLst/>
          </a:prstGeom>
          <a:noFill/>
          <a:ln>
            <a:noFill/>
          </a:ln>
        </p:spPr>
      </p:pic>
      <p:pic>
        <p:nvPicPr>
          <p:cNvPr id="12" name="Google Shape;12;p2"/>
          <p:cNvPicPr preferRelativeResize="0"/>
          <p:nvPr/>
        </p:nvPicPr>
        <p:blipFill>
          <a:blip r:embed="rId3">
            <a:alphaModFix amt="42000"/>
          </a:blip>
          <a:stretch>
            <a:fillRect/>
          </a:stretch>
        </p:blipFill>
        <p:spPr>
          <a:xfrm rot="4438950">
            <a:off x="6721798" y="-512024"/>
            <a:ext cx="4266900" cy="2787649"/>
          </a:xfrm>
          <a:prstGeom prst="rect">
            <a:avLst/>
          </a:prstGeom>
          <a:noFill/>
          <a:ln>
            <a:noFill/>
          </a:ln>
        </p:spPr>
      </p:pic>
      <p:pic>
        <p:nvPicPr>
          <p:cNvPr id="13" name="Google Shape;13;p2"/>
          <p:cNvPicPr preferRelativeResize="0"/>
          <p:nvPr/>
        </p:nvPicPr>
        <p:blipFill>
          <a:blip r:embed="rId4">
            <a:alphaModFix/>
          </a:blip>
          <a:stretch>
            <a:fillRect/>
          </a:stretch>
        </p:blipFill>
        <p:spPr>
          <a:xfrm>
            <a:off x="6440572" y="-1983575"/>
            <a:ext cx="4231199" cy="2764325"/>
          </a:xfrm>
          <a:prstGeom prst="rect">
            <a:avLst/>
          </a:prstGeom>
          <a:noFill/>
          <a:ln>
            <a:noFill/>
          </a:ln>
        </p:spPr>
      </p:pic>
      <p:pic>
        <p:nvPicPr>
          <p:cNvPr id="14" name="Google Shape;14;p2"/>
          <p:cNvPicPr preferRelativeResize="0"/>
          <p:nvPr/>
        </p:nvPicPr>
        <p:blipFill>
          <a:blip r:embed="rId5">
            <a:alphaModFix/>
          </a:blip>
          <a:stretch>
            <a:fillRect/>
          </a:stretch>
        </p:blipFill>
        <p:spPr>
          <a:xfrm rot="-7430136">
            <a:off x="8261682" y="-367601"/>
            <a:ext cx="951395" cy="1528698"/>
          </a:xfrm>
          <a:prstGeom prst="rect">
            <a:avLst/>
          </a:prstGeom>
          <a:noFill/>
          <a:ln>
            <a:noFill/>
          </a:ln>
        </p:spPr>
      </p:pic>
      <p:pic>
        <p:nvPicPr>
          <p:cNvPr id="15" name="Google Shape;15;p2"/>
          <p:cNvPicPr preferRelativeResize="0"/>
          <p:nvPr/>
        </p:nvPicPr>
        <p:blipFill>
          <a:blip r:embed="rId3">
            <a:alphaModFix amt="42000"/>
          </a:blip>
          <a:stretch>
            <a:fillRect/>
          </a:stretch>
        </p:blipFill>
        <p:spPr>
          <a:xfrm rot="-4438950" flipH="1">
            <a:off x="-2132827" y="235076"/>
            <a:ext cx="4266900" cy="2787649"/>
          </a:xfrm>
          <a:prstGeom prst="rect">
            <a:avLst/>
          </a:prstGeom>
          <a:noFill/>
          <a:ln>
            <a:noFill/>
          </a:ln>
        </p:spPr>
      </p:pic>
      <p:pic>
        <p:nvPicPr>
          <p:cNvPr id="16" name="Google Shape;16;p2"/>
          <p:cNvPicPr preferRelativeResize="0"/>
          <p:nvPr/>
        </p:nvPicPr>
        <p:blipFill>
          <a:blip r:embed="rId2">
            <a:alphaModFix amt="42000"/>
          </a:blip>
          <a:stretch>
            <a:fillRect/>
          </a:stretch>
        </p:blipFill>
        <p:spPr>
          <a:xfrm rot="6361050" flipH="1">
            <a:off x="6552735" y="3857383"/>
            <a:ext cx="4266900" cy="2787649"/>
          </a:xfrm>
          <a:prstGeom prst="rect">
            <a:avLst/>
          </a:prstGeom>
          <a:noFill/>
          <a:ln>
            <a:noFill/>
          </a:ln>
        </p:spPr>
      </p:pic>
      <p:pic>
        <p:nvPicPr>
          <p:cNvPr id="17" name="Google Shape;17;p2"/>
          <p:cNvPicPr preferRelativeResize="0"/>
          <p:nvPr/>
        </p:nvPicPr>
        <p:blipFill>
          <a:blip r:embed="rId3">
            <a:alphaModFix amt="42000"/>
          </a:blip>
          <a:stretch>
            <a:fillRect/>
          </a:stretch>
        </p:blipFill>
        <p:spPr>
          <a:xfrm rot="9802557">
            <a:off x="-2285232" y="3652449"/>
            <a:ext cx="4266901" cy="2787650"/>
          </a:xfrm>
          <a:prstGeom prst="rect">
            <a:avLst/>
          </a:prstGeom>
          <a:noFill/>
          <a:ln>
            <a:noFill/>
          </a:ln>
        </p:spPr>
      </p:pic>
      <p:pic>
        <p:nvPicPr>
          <p:cNvPr id="18" name="Google Shape;18;p2"/>
          <p:cNvPicPr preferRelativeResize="0"/>
          <p:nvPr/>
        </p:nvPicPr>
        <p:blipFill>
          <a:blip r:embed="rId4">
            <a:alphaModFix/>
          </a:blip>
          <a:stretch>
            <a:fillRect/>
          </a:stretch>
        </p:blipFill>
        <p:spPr>
          <a:xfrm rot="-9178279">
            <a:off x="-958790" y="4452876"/>
            <a:ext cx="4231198" cy="2764324"/>
          </a:xfrm>
          <a:prstGeom prst="rect">
            <a:avLst/>
          </a:prstGeom>
          <a:noFill/>
          <a:ln>
            <a:noFill/>
          </a:ln>
        </p:spPr>
      </p:pic>
      <p:pic>
        <p:nvPicPr>
          <p:cNvPr id="19" name="Google Shape;19;p2"/>
          <p:cNvPicPr preferRelativeResize="0"/>
          <p:nvPr/>
        </p:nvPicPr>
        <p:blipFill>
          <a:blip r:embed="rId5">
            <a:alphaModFix/>
          </a:blip>
          <a:stretch>
            <a:fillRect/>
          </a:stretch>
        </p:blipFill>
        <p:spPr>
          <a:xfrm rot="4500004">
            <a:off x="-293115" y="4251617"/>
            <a:ext cx="953651" cy="1532316"/>
          </a:xfrm>
          <a:prstGeom prst="rect">
            <a:avLst/>
          </a:prstGeom>
          <a:noFill/>
          <a:ln>
            <a:noFill/>
          </a:ln>
        </p:spPr>
      </p:pic>
      <p:pic>
        <p:nvPicPr>
          <p:cNvPr id="20" name="Google Shape;20;p2"/>
          <p:cNvPicPr preferRelativeResize="0"/>
          <p:nvPr/>
        </p:nvPicPr>
        <p:blipFill>
          <a:blip r:embed="rId3">
            <a:alphaModFix amt="42000"/>
          </a:blip>
          <a:stretch>
            <a:fillRect/>
          </a:stretch>
        </p:blipFill>
        <p:spPr>
          <a:xfrm rot="9921072">
            <a:off x="5460261" y="4517658"/>
            <a:ext cx="4266899" cy="27876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pic>
        <p:nvPicPr>
          <p:cNvPr id="38" name="Google Shape;38;p4"/>
          <p:cNvPicPr preferRelativeResize="0"/>
          <p:nvPr/>
        </p:nvPicPr>
        <p:blipFill>
          <a:blip r:embed="rId2">
            <a:alphaModFix amt="63000"/>
          </a:blip>
          <a:stretch>
            <a:fillRect/>
          </a:stretch>
        </p:blipFill>
        <p:spPr>
          <a:xfrm rot="-3918722" flipH="1">
            <a:off x="-2841544" y="-1067585"/>
            <a:ext cx="4231198" cy="2764324"/>
          </a:xfrm>
          <a:prstGeom prst="rect">
            <a:avLst/>
          </a:prstGeom>
          <a:noFill/>
          <a:ln>
            <a:noFill/>
          </a:ln>
        </p:spPr>
      </p:pic>
      <p:pic>
        <p:nvPicPr>
          <p:cNvPr id="39" name="Google Shape;39;p4"/>
          <p:cNvPicPr preferRelativeResize="0"/>
          <p:nvPr/>
        </p:nvPicPr>
        <p:blipFill>
          <a:blip r:embed="rId3">
            <a:alphaModFix/>
          </a:blip>
          <a:stretch>
            <a:fillRect/>
          </a:stretch>
        </p:blipFill>
        <p:spPr>
          <a:xfrm rot="3736558" flipH="1">
            <a:off x="-1248351" y="-280392"/>
            <a:ext cx="1416652" cy="1513911"/>
          </a:xfrm>
          <a:prstGeom prst="rect">
            <a:avLst/>
          </a:prstGeom>
          <a:noFill/>
          <a:ln>
            <a:noFill/>
          </a:ln>
        </p:spPr>
      </p:pic>
      <p:pic>
        <p:nvPicPr>
          <p:cNvPr id="40" name="Google Shape;40;p4"/>
          <p:cNvPicPr preferRelativeResize="0"/>
          <p:nvPr/>
        </p:nvPicPr>
        <p:blipFill>
          <a:blip r:embed="rId4">
            <a:alphaModFix amt="42000"/>
          </a:blip>
          <a:stretch>
            <a:fillRect/>
          </a:stretch>
        </p:blipFill>
        <p:spPr>
          <a:xfrm rot="-9921072" flipH="1">
            <a:off x="-911459" y="4730533"/>
            <a:ext cx="4266899" cy="2787648"/>
          </a:xfrm>
          <a:prstGeom prst="rect">
            <a:avLst/>
          </a:prstGeom>
          <a:noFill/>
          <a:ln>
            <a:noFill/>
          </a:ln>
        </p:spPr>
      </p:pic>
      <p:pic>
        <p:nvPicPr>
          <p:cNvPr id="41" name="Google Shape;41;p4"/>
          <p:cNvPicPr preferRelativeResize="0"/>
          <p:nvPr/>
        </p:nvPicPr>
        <p:blipFill>
          <a:blip r:embed="rId5">
            <a:alphaModFix amt="42000"/>
          </a:blip>
          <a:stretch>
            <a:fillRect/>
          </a:stretch>
        </p:blipFill>
        <p:spPr>
          <a:xfrm rot="-6361050">
            <a:off x="-2736584" y="3422358"/>
            <a:ext cx="4266900" cy="2787649"/>
          </a:xfrm>
          <a:prstGeom prst="rect">
            <a:avLst/>
          </a:prstGeom>
          <a:noFill/>
          <a:ln>
            <a:noFill/>
          </a:ln>
        </p:spPr>
      </p:pic>
      <p:pic>
        <p:nvPicPr>
          <p:cNvPr id="42" name="Google Shape;42;p4"/>
          <p:cNvPicPr preferRelativeResize="0"/>
          <p:nvPr/>
        </p:nvPicPr>
        <p:blipFill>
          <a:blip r:embed="rId5">
            <a:alphaModFix amt="42000"/>
          </a:blip>
          <a:stretch>
            <a:fillRect/>
          </a:stretch>
        </p:blipFill>
        <p:spPr>
          <a:xfrm rot="1572134" flipH="1">
            <a:off x="5813864" y="-1819598"/>
            <a:ext cx="4266901" cy="2787647"/>
          </a:xfrm>
          <a:prstGeom prst="rect">
            <a:avLst/>
          </a:prstGeom>
          <a:noFill/>
          <a:ln>
            <a:noFill/>
          </a:ln>
        </p:spPr>
      </p:pic>
      <p:pic>
        <p:nvPicPr>
          <p:cNvPr id="43" name="Google Shape;43;p4"/>
          <p:cNvPicPr preferRelativeResize="0"/>
          <p:nvPr/>
        </p:nvPicPr>
        <p:blipFill>
          <a:blip r:embed="rId4">
            <a:alphaModFix amt="42000"/>
          </a:blip>
          <a:stretch>
            <a:fillRect/>
          </a:stretch>
        </p:blipFill>
        <p:spPr>
          <a:xfrm rot="4438950">
            <a:off x="7415278" y="-243274"/>
            <a:ext cx="4266900" cy="2787649"/>
          </a:xfrm>
          <a:prstGeom prst="rect">
            <a:avLst/>
          </a:prstGeom>
          <a:noFill/>
          <a:ln>
            <a:noFill/>
          </a:ln>
        </p:spPr>
      </p:pic>
      <p:pic>
        <p:nvPicPr>
          <p:cNvPr id="44" name="Google Shape;44;p4"/>
          <p:cNvPicPr preferRelativeResize="0"/>
          <p:nvPr/>
        </p:nvPicPr>
        <p:blipFill>
          <a:blip r:embed="rId2">
            <a:alphaModFix/>
          </a:blip>
          <a:stretch>
            <a:fillRect/>
          </a:stretch>
        </p:blipFill>
        <p:spPr>
          <a:xfrm rot="9178279" flipH="1">
            <a:off x="5754618" y="4833876"/>
            <a:ext cx="4231198" cy="2764324"/>
          </a:xfrm>
          <a:prstGeom prst="rect">
            <a:avLst/>
          </a:prstGeom>
          <a:noFill/>
          <a:ln>
            <a:noFill/>
          </a:ln>
        </p:spPr>
      </p:pic>
      <p:pic>
        <p:nvPicPr>
          <p:cNvPr id="45" name="Google Shape;45;p4"/>
          <p:cNvPicPr preferRelativeResize="0"/>
          <p:nvPr/>
        </p:nvPicPr>
        <p:blipFill>
          <a:blip r:embed="rId3">
            <a:alphaModFix/>
          </a:blip>
          <a:stretch>
            <a:fillRect/>
          </a:stretch>
        </p:blipFill>
        <p:spPr>
          <a:xfrm rot="-2700000">
            <a:off x="8467974" y="3971347"/>
            <a:ext cx="1956698" cy="20910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62" name="Google Shape;62;p6"/>
          <p:cNvPicPr preferRelativeResize="0"/>
          <p:nvPr/>
        </p:nvPicPr>
        <p:blipFill>
          <a:blip r:embed="rId2">
            <a:alphaModFix amt="42000"/>
          </a:blip>
          <a:stretch>
            <a:fillRect/>
          </a:stretch>
        </p:blipFill>
        <p:spPr>
          <a:xfrm rot="-6929859">
            <a:off x="-2487404" y="3726749"/>
            <a:ext cx="4266899" cy="2787650"/>
          </a:xfrm>
          <a:prstGeom prst="rect">
            <a:avLst/>
          </a:prstGeom>
          <a:noFill/>
          <a:ln>
            <a:noFill/>
          </a:ln>
        </p:spPr>
      </p:pic>
      <p:pic>
        <p:nvPicPr>
          <p:cNvPr id="63" name="Google Shape;63;p6"/>
          <p:cNvPicPr preferRelativeResize="0"/>
          <p:nvPr/>
        </p:nvPicPr>
        <p:blipFill>
          <a:blip r:embed="rId3">
            <a:alphaModFix/>
          </a:blip>
          <a:stretch>
            <a:fillRect/>
          </a:stretch>
        </p:blipFill>
        <p:spPr>
          <a:xfrm rot="-9178279">
            <a:off x="-1783615" y="4574901"/>
            <a:ext cx="4231198" cy="2764324"/>
          </a:xfrm>
          <a:prstGeom prst="rect">
            <a:avLst/>
          </a:prstGeom>
          <a:noFill/>
          <a:ln>
            <a:noFill/>
          </a:ln>
        </p:spPr>
      </p:pic>
      <p:pic>
        <p:nvPicPr>
          <p:cNvPr id="64" name="Google Shape;64;p6"/>
          <p:cNvPicPr preferRelativeResize="0"/>
          <p:nvPr/>
        </p:nvPicPr>
        <p:blipFill>
          <a:blip r:embed="rId4">
            <a:alphaModFix/>
          </a:blip>
          <a:stretch>
            <a:fillRect/>
          </a:stretch>
        </p:blipFill>
        <p:spPr>
          <a:xfrm rot="1718793">
            <a:off x="695047" y="4744317"/>
            <a:ext cx="953651" cy="1532316"/>
          </a:xfrm>
          <a:prstGeom prst="rect">
            <a:avLst/>
          </a:prstGeom>
          <a:noFill/>
          <a:ln>
            <a:noFill/>
          </a:ln>
        </p:spPr>
      </p:pic>
      <p:pic>
        <p:nvPicPr>
          <p:cNvPr id="65" name="Google Shape;65;p6"/>
          <p:cNvPicPr preferRelativeResize="0"/>
          <p:nvPr/>
        </p:nvPicPr>
        <p:blipFill>
          <a:blip r:embed="rId5">
            <a:alphaModFix/>
          </a:blip>
          <a:stretch>
            <a:fillRect/>
          </a:stretch>
        </p:blipFill>
        <p:spPr>
          <a:xfrm>
            <a:off x="8070900" y="-1501525"/>
            <a:ext cx="2502450" cy="248242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9"/>
          <p:cNvSpPr txBox="1">
            <a:spLocks noGrp="1"/>
          </p:cNvSpPr>
          <p:nvPr>
            <p:ph type="title"/>
          </p:nvPr>
        </p:nvSpPr>
        <p:spPr>
          <a:xfrm>
            <a:off x="1678500" y="1390876"/>
            <a:ext cx="5787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6" name="Google Shape;86;p9"/>
          <p:cNvSpPr txBox="1">
            <a:spLocks noGrp="1"/>
          </p:cNvSpPr>
          <p:nvPr>
            <p:ph type="subTitle" idx="1"/>
          </p:nvPr>
        </p:nvSpPr>
        <p:spPr>
          <a:xfrm>
            <a:off x="1763400" y="2390325"/>
            <a:ext cx="5617200" cy="136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87" name="Google Shape;87;p9"/>
          <p:cNvPicPr preferRelativeResize="0"/>
          <p:nvPr/>
        </p:nvPicPr>
        <p:blipFill>
          <a:blip r:embed="rId2">
            <a:alphaModFix/>
          </a:blip>
          <a:stretch>
            <a:fillRect/>
          </a:stretch>
        </p:blipFill>
        <p:spPr>
          <a:xfrm rot="10800000" flipH="1">
            <a:off x="0" y="1762326"/>
            <a:ext cx="3238751" cy="3424348"/>
          </a:xfrm>
          <a:prstGeom prst="rect">
            <a:avLst/>
          </a:prstGeom>
          <a:noFill/>
          <a:ln>
            <a:noFill/>
          </a:ln>
        </p:spPr>
      </p:pic>
      <p:pic>
        <p:nvPicPr>
          <p:cNvPr id="88" name="Google Shape;88;p9"/>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89" name="Google Shape;89;p9"/>
          <p:cNvPicPr preferRelativeResize="0"/>
          <p:nvPr/>
        </p:nvPicPr>
        <p:blipFill>
          <a:blip r:embed="rId4">
            <a:alphaModFix/>
          </a:blip>
          <a:stretch>
            <a:fillRect/>
          </a:stretch>
        </p:blipFill>
        <p:spPr>
          <a:xfrm rot="1448344" flipH="1">
            <a:off x="-555152" y="-1965556"/>
            <a:ext cx="3422157" cy="2235759"/>
          </a:xfrm>
          <a:prstGeom prst="rect">
            <a:avLst/>
          </a:prstGeom>
          <a:noFill/>
          <a:ln>
            <a:noFill/>
          </a:ln>
        </p:spPr>
      </p:pic>
      <p:pic>
        <p:nvPicPr>
          <p:cNvPr id="90" name="Google Shape;90;p9"/>
          <p:cNvPicPr preferRelativeResize="0"/>
          <p:nvPr/>
        </p:nvPicPr>
        <p:blipFill>
          <a:blip r:embed="rId4">
            <a:alphaModFix/>
          </a:blip>
          <a:stretch>
            <a:fillRect/>
          </a:stretch>
        </p:blipFill>
        <p:spPr>
          <a:xfrm rot="7791725">
            <a:off x="7198500" y="4068718"/>
            <a:ext cx="3422156" cy="2235759"/>
          </a:xfrm>
          <a:prstGeom prst="rect">
            <a:avLst/>
          </a:prstGeom>
          <a:noFill/>
          <a:ln>
            <a:noFill/>
          </a:ln>
        </p:spPr>
      </p:pic>
      <p:pic>
        <p:nvPicPr>
          <p:cNvPr id="91" name="Google Shape;91;p9"/>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92" name="Google Shape;92;p9"/>
          <p:cNvPicPr preferRelativeResize="0"/>
          <p:nvPr/>
        </p:nvPicPr>
        <p:blipFill>
          <a:blip r:embed="rId5">
            <a:alphaModFix/>
          </a:blip>
          <a:stretch>
            <a:fillRect/>
          </a:stretch>
        </p:blipFill>
        <p:spPr>
          <a:xfrm rot="10800000" flipH="1">
            <a:off x="5751650" y="0"/>
            <a:ext cx="3392350" cy="3586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
  <p:cSld name="BLANK_1_1_1_1_1_1_1_1">
    <p:spTree>
      <p:nvGrpSpPr>
        <p:cNvPr id="1" name="Shape 352"/>
        <p:cNvGrpSpPr/>
        <p:nvPr/>
      </p:nvGrpSpPr>
      <p:grpSpPr>
        <a:xfrm>
          <a:off x="0" y="0"/>
          <a:ext cx="0" cy="0"/>
          <a:chOff x="0" y="0"/>
          <a:chExt cx="0" cy="0"/>
        </a:xfrm>
      </p:grpSpPr>
      <p:pic>
        <p:nvPicPr>
          <p:cNvPr id="353" name="Google Shape;353;p31"/>
          <p:cNvPicPr preferRelativeResize="0"/>
          <p:nvPr/>
        </p:nvPicPr>
        <p:blipFill>
          <a:blip r:embed="rId2">
            <a:alphaModFix amt="42000"/>
          </a:blip>
          <a:stretch>
            <a:fillRect/>
          </a:stretch>
        </p:blipFill>
        <p:spPr>
          <a:xfrm rot="9475653">
            <a:off x="5615241" y="4220734"/>
            <a:ext cx="4266899" cy="2787646"/>
          </a:xfrm>
          <a:prstGeom prst="rect">
            <a:avLst/>
          </a:prstGeom>
          <a:noFill/>
          <a:ln>
            <a:noFill/>
          </a:ln>
        </p:spPr>
      </p:pic>
      <p:pic>
        <p:nvPicPr>
          <p:cNvPr id="354" name="Google Shape;354;p31"/>
          <p:cNvPicPr preferRelativeResize="0"/>
          <p:nvPr/>
        </p:nvPicPr>
        <p:blipFill>
          <a:blip r:embed="rId3">
            <a:alphaModFix amt="42000"/>
          </a:blip>
          <a:stretch>
            <a:fillRect/>
          </a:stretch>
        </p:blipFill>
        <p:spPr>
          <a:xfrm rot="10340236">
            <a:off x="2240503" y="4433654"/>
            <a:ext cx="4266900" cy="2787650"/>
          </a:xfrm>
          <a:prstGeom prst="rect">
            <a:avLst/>
          </a:prstGeom>
          <a:noFill/>
          <a:ln>
            <a:noFill/>
          </a:ln>
        </p:spPr>
      </p:pic>
      <p:pic>
        <p:nvPicPr>
          <p:cNvPr id="355" name="Google Shape;355;p31"/>
          <p:cNvPicPr preferRelativeResize="0"/>
          <p:nvPr/>
        </p:nvPicPr>
        <p:blipFill>
          <a:blip r:embed="rId4">
            <a:alphaModFix/>
          </a:blip>
          <a:stretch>
            <a:fillRect/>
          </a:stretch>
        </p:blipFill>
        <p:spPr>
          <a:xfrm rot="10800000">
            <a:off x="-886958" y="4161620"/>
            <a:ext cx="4231199" cy="2764325"/>
          </a:xfrm>
          <a:prstGeom prst="rect">
            <a:avLst/>
          </a:prstGeom>
          <a:noFill/>
          <a:ln>
            <a:noFill/>
          </a:ln>
        </p:spPr>
      </p:pic>
      <p:pic>
        <p:nvPicPr>
          <p:cNvPr id="356" name="Google Shape;356;p31"/>
          <p:cNvPicPr preferRelativeResize="0"/>
          <p:nvPr/>
        </p:nvPicPr>
        <p:blipFill>
          <a:blip r:embed="rId5">
            <a:alphaModFix/>
          </a:blip>
          <a:stretch>
            <a:fillRect/>
          </a:stretch>
        </p:blipFill>
        <p:spPr>
          <a:xfrm rot="-3369864" flipH="1">
            <a:off x="8508574" y="4489498"/>
            <a:ext cx="951395" cy="1528698"/>
          </a:xfrm>
          <a:prstGeom prst="rect">
            <a:avLst/>
          </a:prstGeom>
          <a:noFill/>
          <a:ln>
            <a:noFill/>
          </a:ln>
        </p:spPr>
      </p:pic>
      <p:pic>
        <p:nvPicPr>
          <p:cNvPr id="357" name="Google Shape;357;p31"/>
          <p:cNvPicPr preferRelativeResize="0"/>
          <p:nvPr/>
        </p:nvPicPr>
        <p:blipFill>
          <a:blip r:embed="rId2">
            <a:alphaModFix amt="42000"/>
          </a:blip>
          <a:stretch>
            <a:fillRect/>
          </a:stretch>
        </p:blipFill>
        <p:spPr>
          <a:xfrm flipH="1">
            <a:off x="3034665" y="-2013164"/>
            <a:ext cx="4266900" cy="2787649"/>
          </a:xfrm>
          <a:prstGeom prst="rect">
            <a:avLst/>
          </a:prstGeom>
          <a:noFill/>
          <a:ln>
            <a:noFill/>
          </a:ln>
        </p:spPr>
      </p:pic>
      <p:pic>
        <p:nvPicPr>
          <p:cNvPr id="358" name="Google Shape;358;p31"/>
          <p:cNvPicPr preferRelativeResize="0"/>
          <p:nvPr/>
        </p:nvPicPr>
        <p:blipFill>
          <a:blip r:embed="rId4">
            <a:alphaModFix/>
          </a:blip>
          <a:stretch>
            <a:fillRect/>
          </a:stretch>
        </p:blipFill>
        <p:spPr>
          <a:xfrm rot="1621721">
            <a:off x="6432530" y="-1507268"/>
            <a:ext cx="4231198" cy="2764324"/>
          </a:xfrm>
          <a:prstGeom prst="rect">
            <a:avLst/>
          </a:prstGeom>
          <a:noFill/>
          <a:ln>
            <a:noFill/>
          </a:ln>
        </p:spPr>
      </p:pic>
      <p:pic>
        <p:nvPicPr>
          <p:cNvPr id="359" name="Google Shape;359;p31"/>
          <p:cNvPicPr preferRelativeResize="0"/>
          <p:nvPr/>
        </p:nvPicPr>
        <p:blipFill>
          <a:blip r:embed="rId3">
            <a:alphaModFix amt="42000"/>
          </a:blip>
          <a:stretch>
            <a:fillRect/>
          </a:stretch>
        </p:blipFill>
        <p:spPr>
          <a:xfrm rot="-878928">
            <a:off x="-1205784" y="-1518937"/>
            <a:ext cx="4266899" cy="2787648"/>
          </a:xfrm>
          <a:prstGeom prst="rect">
            <a:avLst/>
          </a:prstGeom>
          <a:noFill/>
          <a:ln>
            <a:noFill/>
          </a:ln>
        </p:spPr>
      </p:pic>
      <p:pic>
        <p:nvPicPr>
          <p:cNvPr id="360" name="Google Shape;360;p31"/>
          <p:cNvPicPr preferRelativeResize="0"/>
          <p:nvPr/>
        </p:nvPicPr>
        <p:blipFill>
          <a:blip r:embed="rId5">
            <a:alphaModFix/>
          </a:blip>
          <a:stretch>
            <a:fillRect/>
          </a:stretch>
        </p:blipFill>
        <p:spPr>
          <a:xfrm rot="9030618">
            <a:off x="-284274" y="-736662"/>
            <a:ext cx="953652" cy="1532316"/>
          </a:xfrm>
          <a:prstGeom prst="rect">
            <a:avLst/>
          </a:prstGeom>
          <a:noFill/>
          <a:ln>
            <a:noFill/>
          </a:ln>
        </p:spPr>
      </p:pic>
      <p:pic>
        <p:nvPicPr>
          <p:cNvPr id="361" name="Google Shape;361;p31"/>
          <p:cNvPicPr preferRelativeResize="0"/>
          <p:nvPr/>
        </p:nvPicPr>
        <p:blipFill>
          <a:blip r:embed="rId6">
            <a:alphaModFix/>
          </a:blip>
          <a:stretch>
            <a:fillRect/>
          </a:stretch>
        </p:blipFill>
        <p:spPr>
          <a:xfrm flipH="1">
            <a:off x="-713900" y="4161637"/>
            <a:ext cx="1544577" cy="1650623"/>
          </a:xfrm>
          <a:prstGeom prst="rect">
            <a:avLst/>
          </a:prstGeom>
          <a:noFill/>
          <a:ln>
            <a:noFill/>
          </a:ln>
        </p:spPr>
      </p:pic>
      <p:pic>
        <p:nvPicPr>
          <p:cNvPr id="362" name="Google Shape;362;p31"/>
          <p:cNvPicPr preferRelativeResize="0"/>
          <p:nvPr/>
        </p:nvPicPr>
        <p:blipFill>
          <a:blip r:embed="rId6">
            <a:alphaModFix/>
          </a:blip>
          <a:stretch>
            <a:fillRect/>
          </a:stretch>
        </p:blipFill>
        <p:spPr>
          <a:xfrm rot="10800000" flipH="1">
            <a:off x="8084488" y="-950413"/>
            <a:ext cx="1544577" cy="165062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_1">
    <p:spTree>
      <p:nvGrpSpPr>
        <p:cNvPr id="1" name="Shape 363"/>
        <p:cNvGrpSpPr/>
        <p:nvPr/>
      </p:nvGrpSpPr>
      <p:grpSpPr>
        <a:xfrm>
          <a:off x="0" y="0"/>
          <a:ext cx="0" cy="0"/>
          <a:chOff x="0" y="0"/>
          <a:chExt cx="0" cy="0"/>
        </a:xfrm>
      </p:grpSpPr>
      <p:pic>
        <p:nvPicPr>
          <p:cNvPr id="364" name="Google Shape;364;p32"/>
          <p:cNvPicPr preferRelativeResize="0"/>
          <p:nvPr/>
        </p:nvPicPr>
        <p:blipFill>
          <a:blip r:embed="rId2">
            <a:alphaModFix/>
          </a:blip>
          <a:stretch>
            <a:fillRect/>
          </a:stretch>
        </p:blipFill>
        <p:spPr>
          <a:xfrm rot="10800000" flipH="1">
            <a:off x="0" y="1762326"/>
            <a:ext cx="3238751" cy="3424348"/>
          </a:xfrm>
          <a:prstGeom prst="rect">
            <a:avLst/>
          </a:prstGeom>
          <a:noFill/>
          <a:ln>
            <a:noFill/>
          </a:ln>
        </p:spPr>
      </p:pic>
      <p:pic>
        <p:nvPicPr>
          <p:cNvPr id="365" name="Google Shape;365;p32"/>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366" name="Google Shape;366;p32"/>
          <p:cNvPicPr preferRelativeResize="0"/>
          <p:nvPr/>
        </p:nvPicPr>
        <p:blipFill>
          <a:blip r:embed="rId4">
            <a:alphaModFix/>
          </a:blip>
          <a:stretch>
            <a:fillRect/>
          </a:stretch>
        </p:blipFill>
        <p:spPr>
          <a:xfrm rot="1448344" flipH="1">
            <a:off x="-555152" y="-1965556"/>
            <a:ext cx="3422157" cy="2235759"/>
          </a:xfrm>
          <a:prstGeom prst="rect">
            <a:avLst/>
          </a:prstGeom>
          <a:noFill/>
          <a:ln>
            <a:noFill/>
          </a:ln>
        </p:spPr>
      </p:pic>
      <p:pic>
        <p:nvPicPr>
          <p:cNvPr id="367" name="Google Shape;367;p32"/>
          <p:cNvPicPr preferRelativeResize="0"/>
          <p:nvPr/>
        </p:nvPicPr>
        <p:blipFill>
          <a:blip r:embed="rId4">
            <a:alphaModFix/>
          </a:blip>
          <a:stretch>
            <a:fillRect/>
          </a:stretch>
        </p:blipFill>
        <p:spPr>
          <a:xfrm rot="7791725">
            <a:off x="7198500" y="4068718"/>
            <a:ext cx="3422156" cy="2235759"/>
          </a:xfrm>
          <a:prstGeom prst="rect">
            <a:avLst/>
          </a:prstGeom>
          <a:noFill/>
          <a:ln>
            <a:noFill/>
          </a:ln>
        </p:spPr>
      </p:pic>
      <p:pic>
        <p:nvPicPr>
          <p:cNvPr id="368" name="Google Shape;368;p32"/>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369" name="Google Shape;369;p32"/>
          <p:cNvPicPr preferRelativeResize="0"/>
          <p:nvPr/>
        </p:nvPicPr>
        <p:blipFill>
          <a:blip r:embed="rId5">
            <a:alphaModFix/>
          </a:blip>
          <a:stretch>
            <a:fillRect/>
          </a:stretch>
        </p:blipFill>
        <p:spPr>
          <a:xfrm rot="10800000" flipH="1">
            <a:off x="5751650" y="0"/>
            <a:ext cx="3392350" cy="358674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2">
    <p:spTree>
      <p:nvGrpSpPr>
        <p:cNvPr id="1" name="Shape 370"/>
        <p:cNvGrpSpPr/>
        <p:nvPr/>
      </p:nvGrpSpPr>
      <p:grpSpPr>
        <a:xfrm>
          <a:off x="0" y="0"/>
          <a:ext cx="0" cy="0"/>
          <a:chOff x="0" y="0"/>
          <a:chExt cx="0" cy="0"/>
        </a:xfrm>
      </p:grpSpPr>
      <p:pic>
        <p:nvPicPr>
          <p:cNvPr id="371" name="Google Shape;371;p33"/>
          <p:cNvPicPr preferRelativeResize="0"/>
          <p:nvPr/>
        </p:nvPicPr>
        <p:blipFill>
          <a:blip r:embed="rId2">
            <a:alphaModFix/>
          </a:blip>
          <a:stretch>
            <a:fillRect/>
          </a:stretch>
        </p:blipFill>
        <p:spPr>
          <a:xfrm rot="-4011325" flipH="1">
            <a:off x="-1912297" y="-1007742"/>
            <a:ext cx="3960773" cy="2587652"/>
          </a:xfrm>
          <a:prstGeom prst="rect">
            <a:avLst/>
          </a:prstGeom>
          <a:noFill/>
          <a:ln>
            <a:noFill/>
          </a:ln>
        </p:spPr>
      </p:pic>
      <p:pic>
        <p:nvPicPr>
          <p:cNvPr id="372" name="Google Shape;372;p33"/>
          <p:cNvPicPr preferRelativeResize="0"/>
          <p:nvPr/>
        </p:nvPicPr>
        <p:blipFill>
          <a:blip r:embed="rId3">
            <a:alphaModFix/>
          </a:blip>
          <a:stretch>
            <a:fillRect/>
          </a:stretch>
        </p:blipFill>
        <p:spPr>
          <a:xfrm rot="8803508">
            <a:off x="-569849" y="-508454"/>
            <a:ext cx="1486975" cy="1589081"/>
          </a:xfrm>
          <a:prstGeom prst="rect">
            <a:avLst/>
          </a:prstGeom>
          <a:noFill/>
          <a:ln>
            <a:noFill/>
          </a:ln>
        </p:spPr>
      </p:pic>
      <p:pic>
        <p:nvPicPr>
          <p:cNvPr id="373" name="Google Shape;373;p33"/>
          <p:cNvPicPr preferRelativeResize="0"/>
          <p:nvPr/>
        </p:nvPicPr>
        <p:blipFill>
          <a:blip r:embed="rId4">
            <a:alphaModFix amt="42000"/>
          </a:blip>
          <a:stretch>
            <a:fillRect/>
          </a:stretch>
        </p:blipFill>
        <p:spPr>
          <a:xfrm rot="10098492" flipH="1">
            <a:off x="7210072" y="3504249"/>
            <a:ext cx="4266901" cy="2787650"/>
          </a:xfrm>
          <a:prstGeom prst="rect">
            <a:avLst/>
          </a:prstGeom>
          <a:noFill/>
          <a:ln>
            <a:noFill/>
          </a:ln>
        </p:spPr>
      </p:pic>
      <p:pic>
        <p:nvPicPr>
          <p:cNvPr id="374" name="Google Shape;374;p33"/>
          <p:cNvPicPr preferRelativeResize="0"/>
          <p:nvPr/>
        </p:nvPicPr>
        <p:blipFill>
          <a:blip r:embed="rId5">
            <a:alphaModFix amt="42000"/>
          </a:blip>
          <a:stretch>
            <a:fillRect/>
          </a:stretch>
        </p:blipFill>
        <p:spPr>
          <a:xfrm rot="-10456230">
            <a:off x="4597746" y="4099209"/>
            <a:ext cx="4266902" cy="278764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2800"/>
              <a:buFont typeface="Fahkwang"/>
              <a:buNone/>
              <a:defRPr sz="2800">
                <a:solidFill>
                  <a:schemeClr val="lt2"/>
                </a:solidFill>
                <a:latin typeface="Fahkwang"/>
                <a:ea typeface="Fahkwang"/>
                <a:cs typeface="Fahkwang"/>
                <a:sym typeface="Fahkwang"/>
              </a:defRPr>
            </a:lvl1pPr>
            <a:lvl2pPr lvl="1"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2pPr>
            <a:lvl3pPr lvl="2"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3pPr>
            <a:lvl4pPr lvl="3"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4pPr>
            <a:lvl5pPr lvl="4"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5pPr>
            <a:lvl6pPr lvl="5"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6pPr>
            <a:lvl7pPr lvl="6"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7pPr>
            <a:lvl8pPr lvl="7"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8pPr>
            <a:lvl9pPr lvl="8"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15000"/>
              </a:lnSpc>
              <a:spcBef>
                <a:spcPts val="1600"/>
              </a:spcBef>
              <a:spcAft>
                <a:spcPts val="1600"/>
              </a:spcAft>
              <a:buClr>
                <a:schemeClr val="dk1"/>
              </a:buClr>
              <a:buSzPts val="1400"/>
              <a:buFont typeface="Quicksand"/>
              <a:buChar char="■"/>
              <a:defRPr>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77" r:id="rId6"/>
    <p:sldLayoutId id="2147483678" r:id="rId7"/>
    <p:sldLayoutId id="214748367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7"/>
          <p:cNvSpPr txBox="1">
            <a:spLocks noGrp="1"/>
          </p:cNvSpPr>
          <p:nvPr>
            <p:ph type="ctrTitle"/>
          </p:nvPr>
        </p:nvSpPr>
        <p:spPr>
          <a:xfrm>
            <a:off x="1029150" y="755925"/>
            <a:ext cx="7085700" cy="22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dirty="0"/>
              <a:t>Understanding</a:t>
            </a:r>
            <a:br>
              <a:rPr lang="en" sz="4100" dirty="0"/>
            </a:br>
            <a:r>
              <a:rPr lang="en" sz="8000" dirty="0">
                <a:latin typeface="Ingrid Darling"/>
                <a:ea typeface="Ingrid Darling"/>
                <a:cs typeface="Ingrid Darling"/>
                <a:sym typeface="Ingrid Darling"/>
              </a:rPr>
              <a:t>Global Climate Change </a:t>
            </a:r>
            <a:r>
              <a:rPr lang="en" sz="3200" dirty="0">
                <a:solidFill>
                  <a:schemeClr val="accent3"/>
                </a:solidFill>
              </a:rPr>
              <a:t>and it’s impact</a:t>
            </a:r>
            <a:endParaRPr sz="3200" dirty="0">
              <a:solidFill>
                <a:schemeClr val="accent3"/>
              </a:solidFill>
            </a:endParaRPr>
          </a:p>
        </p:txBody>
      </p:sp>
      <p:sp>
        <p:nvSpPr>
          <p:cNvPr id="386" name="Google Shape;386;p37"/>
          <p:cNvSpPr txBox="1">
            <a:spLocks noGrp="1"/>
          </p:cNvSpPr>
          <p:nvPr>
            <p:ph type="subTitle" idx="1"/>
          </p:nvPr>
        </p:nvSpPr>
        <p:spPr>
          <a:xfrm>
            <a:off x="1296063" y="3164625"/>
            <a:ext cx="6559825"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err="1"/>
              <a:t>Linet</a:t>
            </a:r>
            <a:r>
              <a:rPr lang="en" sz="1600" dirty="0"/>
              <a:t> </a:t>
            </a:r>
            <a:r>
              <a:rPr lang="en" sz="1600" dirty="0" err="1"/>
              <a:t>Osoro</a:t>
            </a:r>
            <a:r>
              <a:rPr lang="en" sz="1600" dirty="0"/>
              <a:t>, Jennifer Savage, Jesse Reed, Damon Robinson</a:t>
            </a:r>
            <a:endParaRPr sz="1600" dirty="0"/>
          </a:p>
        </p:txBody>
      </p:sp>
      <p:pic>
        <p:nvPicPr>
          <p:cNvPr id="387" name="Google Shape;387;p37"/>
          <p:cNvPicPr preferRelativeResize="0"/>
          <p:nvPr/>
        </p:nvPicPr>
        <p:blipFill>
          <a:blip r:embed="rId3">
            <a:alphaModFix/>
          </a:blip>
          <a:stretch>
            <a:fillRect/>
          </a:stretch>
        </p:blipFill>
        <p:spPr>
          <a:xfrm>
            <a:off x="3244342" y="3779550"/>
            <a:ext cx="2655307" cy="2638500"/>
          </a:xfrm>
          <a:prstGeom prst="rect">
            <a:avLst/>
          </a:prstGeom>
          <a:noFill/>
          <a:ln>
            <a:noFill/>
          </a:ln>
        </p:spPr>
      </p:pic>
      <p:pic>
        <p:nvPicPr>
          <p:cNvPr id="388" name="Google Shape;388;p37"/>
          <p:cNvPicPr preferRelativeResize="0"/>
          <p:nvPr/>
        </p:nvPicPr>
        <p:blipFill>
          <a:blip r:embed="rId4">
            <a:alphaModFix/>
          </a:blip>
          <a:stretch>
            <a:fillRect/>
          </a:stretch>
        </p:blipFill>
        <p:spPr>
          <a:xfrm>
            <a:off x="2515125" y="4416475"/>
            <a:ext cx="2427476" cy="2594152"/>
          </a:xfrm>
          <a:prstGeom prst="rect">
            <a:avLst/>
          </a:prstGeom>
          <a:noFill/>
          <a:ln>
            <a:noFill/>
          </a:ln>
        </p:spPr>
      </p:pic>
      <p:pic>
        <p:nvPicPr>
          <p:cNvPr id="389" name="Google Shape;389;p37"/>
          <p:cNvPicPr preferRelativeResize="0"/>
          <p:nvPr/>
        </p:nvPicPr>
        <p:blipFill>
          <a:blip r:embed="rId5">
            <a:alphaModFix/>
          </a:blip>
          <a:stretch>
            <a:fillRect/>
          </a:stretch>
        </p:blipFill>
        <p:spPr>
          <a:xfrm rot="4840453">
            <a:off x="4250711" y="4798521"/>
            <a:ext cx="2119579" cy="2007358"/>
          </a:xfrm>
          <a:prstGeom prst="rect">
            <a:avLst/>
          </a:prstGeom>
          <a:noFill/>
          <a:ln>
            <a:noFill/>
          </a:ln>
        </p:spPr>
      </p:pic>
      <p:cxnSp>
        <p:nvCxnSpPr>
          <p:cNvPr id="390" name="Google Shape;390;p37"/>
          <p:cNvCxnSpPr/>
          <p:nvPr/>
        </p:nvCxnSpPr>
        <p:spPr>
          <a:xfrm>
            <a:off x="2134650" y="3015438"/>
            <a:ext cx="48747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E73A3913-1425-E4FE-7C5E-035739F7A9DE}"/>
              </a:ext>
            </a:extLst>
          </p:cNvPr>
          <p:cNvPicPr>
            <a:picLocks noChangeAspect="1"/>
          </p:cNvPicPr>
          <p:nvPr/>
        </p:nvPicPr>
        <p:blipFill>
          <a:blip r:embed="rId3"/>
          <a:stretch>
            <a:fillRect/>
          </a:stretch>
        </p:blipFill>
        <p:spPr>
          <a:xfrm>
            <a:off x="651600" y="1177064"/>
            <a:ext cx="7772400" cy="3155132"/>
          </a:xfrm>
          <a:prstGeom prst="rect">
            <a:avLst/>
          </a:prstGeom>
        </p:spPr>
      </p:pic>
    </p:spTree>
    <p:extLst>
      <p:ext uri="{BB962C8B-B14F-4D97-AF65-F5344CB8AC3E}">
        <p14:creationId xmlns:p14="http://schemas.microsoft.com/office/powerpoint/2010/main" val="2491660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8A5F1784-6C20-11C7-A80C-5BEDF7E190B2}"/>
              </a:ext>
            </a:extLst>
          </p:cNvPr>
          <p:cNvPicPr>
            <a:picLocks noChangeAspect="1"/>
          </p:cNvPicPr>
          <p:nvPr/>
        </p:nvPicPr>
        <p:blipFill>
          <a:blip r:embed="rId3"/>
          <a:stretch>
            <a:fillRect/>
          </a:stretch>
        </p:blipFill>
        <p:spPr>
          <a:xfrm>
            <a:off x="750480" y="1253685"/>
            <a:ext cx="7523480" cy="3279465"/>
          </a:xfrm>
          <a:prstGeom prst="rect">
            <a:avLst/>
          </a:prstGeom>
        </p:spPr>
      </p:pic>
    </p:spTree>
    <p:extLst>
      <p:ext uri="{BB962C8B-B14F-4D97-AF65-F5344CB8AC3E}">
        <p14:creationId xmlns:p14="http://schemas.microsoft.com/office/powerpoint/2010/main" val="1289075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D41B13A2-6448-3DB9-1140-DF9467421E68}"/>
              </a:ext>
            </a:extLst>
          </p:cNvPr>
          <p:cNvPicPr>
            <a:picLocks noChangeAspect="1"/>
          </p:cNvPicPr>
          <p:nvPr/>
        </p:nvPicPr>
        <p:blipFill>
          <a:blip r:embed="rId3"/>
          <a:stretch>
            <a:fillRect/>
          </a:stretch>
        </p:blipFill>
        <p:spPr>
          <a:xfrm>
            <a:off x="574040" y="1177064"/>
            <a:ext cx="7772400" cy="3155132"/>
          </a:xfrm>
          <a:prstGeom prst="rect">
            <a:avLst/>
          </a:prstGeom>
        </p:spPr>
      </p:pic>
    </p:spTree>
    <p:extLst>
      <p:ext uri="{BB962C8B-B14F-4D97-AF65-F5344CB8AC3E}">
        <p14:creationId xmlns:p14="http://schemas.microsoft.com/office/powerpoint/2010/main" val="810055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5" name="Picture 4">
            <a:extLst>
              <a:ext uri="{FF2B5EF4-FFF2-40B4-BE49-F238E27FC236}">
                <a16:creationId xmlns:a16="http://schemas.microsoft.com/office/drawing/2014/main" id="{40E0CBDD-5547-A3C7-31F8-64268805D328}"/>
              </a:ext>
            </a:extLst>
          </p:cNvPr>
          <p:cNvPicPr>
            <a:picLocks noChangeAspect="1"/>
          </p:cNvPicPr>
          <p:nvPr/>
        </p:nvPicPr>
        <p:blipFill>
          <a:blip r:embed="rId3"/>
          <a:stretch>
            <a:fillRect/>
          </a:stretch>
        </p:blipFill>
        <p:spPr>
          <a:xfrm>
            <a:off x="651600" y="1227864"/>
            <a:ext cx="7772400" cy="3155132"/>
          </a:xfrm>
          <a:prstGeom prst="rect">
            <a:avLst/>
          </a:prstGeom>
        </p:spPr>
      </p:pic>
    </p:spTree>
    <p:extLst>
      <p:ext uri="{BB962C8B-B14F-4D97-AF65-F5344CB8AC3E}">
        <p14:creationId xmlns:p14="http://schemas.microsoft.com/office/powerpoint/2010/main" val="390305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4DC0E0C9-9C25-DFAD-E1F5-C6E74B4E4192}"/>
              </a:ext>
            </a:extLst>
          </p:cNvPr>
          <p:cNvPicPr>
            <a:picLocks noChangeAspect="1"/>
          </p:cNvPicPr>
          <p:nvPr/>
        </p:nvPicPr>
        <p:blipFill>
          <a:blip r:embed="rId3"/>
          <a:stretch>
            <a:fillRect/>
          </a:stretch>
        </p:blipFill>
        <p:spPr>
          <a:xfrm>
            <a:off x="720000" y="1282049"/>
            <a:ext cx="7772400" cy="2843561"/>
          </a:xfrm>
          <a:prstGeom prst="rect">
            <a:avLst/>
          </a:prstGeom>
        </p:spPr>
      </p:pic>
    </p:spTree>
    <p:extLst>
      <p:ext uri="{BB962C8B-B14F-4D97-AF65-F5344CB8AC3E}">
        <p14:creationId xmlns:p14="http://schemas.microsoft.com/office/powerpoint/2010/main" val="2056708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9BC16A98-81C3-B066-A908-4CE2B10908AA}"/>
              </a:ext>
            </a:extLst>
          </p:cNvPr>
          <p:cNvPicPr>
            <a:picLocks noChangeAspect="1"/>
          </p:cNvPicPr>
          <p:nvPr/>
        </p:nvPicPr>
        <p:blipFill>
          <a:blip r:embed="rId3"/>
          <a:stretch>
            <a:fillRect/>
          </a:stretch>
        </p:blipFill>
        <p:spPr>
          <a:xfrm>
            <a:off x="1717040" y="1243638"/>
            <a:ext cx="5342024" cy="3716982"/>
          </a:xfrm>
          <a:prstGeom prst="rect">
            <a:avLst/>
          </a:prstGeom>
        </p:spPr>
      </p:pic>
    </p:spTree>
    <p:extLst>
      <p:ext uri="{BB962C8B-B14F-4D97-AF65-F5344CB8AC3E}">
        <p14:creationId xmlns:p14="http://schemas.microsoft.com/office/powerpoint/2010/main" val="2146127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5347E188-897C-4769-FDEF-1C1D56B734EC}"/>
              </a:ext>
            </a:extLst>
          </p:cNvPr>
          <p:cNvPicPr>
            <a:picLocks noChangeAspect="1"/>
          </p:cNvPicPr>
          <p:nvPr/>
        </p:nvPicPr>
        <p:blipFill>
          <a:blip r:embed="rId3"/>
          <a:stretch>
            <a:fillRect/>
          </a:stretch>
        </p:blipFill>
        <p:spPr>
          <a:xfrm>
            <a:off x="685800" y="1446816"/>
            <a:ext cx="7772400" cy="2696908"/>
          </a:xfrm>
          <a:prstGeom prst="rect">
            <a:avLst/>
          </a:prstGeom>
        </p:spPr>
      </p:pic>
    </p:spTree>
    <p:extLst>
      <p:ext uri="{BB962C8B-B14F-4D97-AF65-F5344CB8AC3E}">
        <p14:creationId xmlns:p14="http://schemas.microsoft.com/office/powerpoint/2010/main" val="2304840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22EA0C02-4DC0-CD6B-C362-23008971F041}"/>
              </a:ext>
            </a:extLst>
          </p:cNvPr>
          <p:cNvPicPr>
            <a:picLocks noChangeAspect="1"/>
          </p:cNvPicPr>
          <p:nvPr/>
        </p:nvPicPr>
        <p:blipFill>
          <a:blip r:embed="rId3"/>
          <a:stretch>
            <a:fillRect/>
          </a:stretch>
        </p:blipFill>
        <p:spPr>
          <a:xfrm>
            <a:off x="685800" y="1149969"/>
            <a:ext cx="7772400" cy="2843561"/>
          </a:xfrm>
          <a:prstGeom prst="rect">
            <a:avLst/>
          </a:prstGeom>
        </p:spPr>
      </p:pic>
    </p:spTree>
    <p:extLst>
      <p:ext uri="{BB962C8B-B14F-4D97-AF65-F5344CB8AC3E}">
        <p14:creationId xmlns:p14="http://schemas.microsoft.com/office/powerpoint/2010/main" val="2767769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Methane Levels</a:t>
            </a:r>
          </a:p>
        </p:txBody>
      </p:sp>
      <p:pic>
        <p:nvPicPr>
          <p:cNvPr id="3" name="Picture 2">
            <a:extLst>
              <a:ext uri="{FF2B5EF4-FFF2-40B4-BE49-F238E27FC236}">
                <a16:creationId xmlns:a16="http://schemas.microsoft.com/office/drawing/2014/main" id="{FBD8684A-6F0E-56D8-9C37-5B3BFBC97CF8}"/>
              </a:ext>
            </a:extLst>
          </p:cNvPr>
          <p:cNvPicPr>
            <a:picLocks noChangeAspect="1"/>
          </p:cNvPicPr>
          <p:nvPr/>
        </p:nvPicPr>
        <p:blipFill>
          <a:blip r:embed="rId3"/>
          <a:stretch>
            <a:fillRect/>
          </a:stretch>
        </p:blipFill>
        <p:spPr>
          <a:xfrm>
            <a:off x="685800" y="1017725"/>
            <a:ext cx="7772400" cy="3155132"/>
          </a:xfrm>
          <a:prstGeom prst="rect">
            <a:avLst/>
          </a:prstGeom>
        </p:spPr>
      </p:pic>
    </p:spTree>
    <p:extLst>
      <p:ext uri="{BB962C8B-B14F-4D97-AF65-F5344CB8AC3E}">
        <p14:creationId xmlns:p14="http://schemas.microsoft.com/office/powerpoint/2010/main" val="4223019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Methane Levels</a:t>
            </a:r>
          </a:p>
        </p:txBody>
      </p:sp>
      <p:pic>
        <p:nvPicPr>
          <p:cNvPr id="6" name="Picture 5">
            <a:extLst>
              <a:ext uri="{FF2B5EF4-FFF2-40B4-BE49-F238E27FC236}">
                <a16:creationId xmlns:a16="http://schemas.microsoft.com/office/drawing/2014/main" id="{2AF075ED-FE1A-E4AC-6E42-2482001A2205}"/>
              </a:ext>
            </a:extLst>
          </p:cNvPr>
          <p:cNvPicPr>
            <a:picLocks noChangeAspect="1"/>
          </p:cNvPicPr>
          <p:nvPr/>
        </p:nvPicPr>
        <p:blipFill>
          <a:blip r:embed="rId3"/>
          <a:stretch>
            <a:fillRect/>
          </a:stretch>
        </p:blipFill>
        <p:spPr>
          <a:xfrm>
            <a:off x="685800" y="1207544"/>
            <a:ext cx="7772400" cy="3155132"/>
          </a:xfrm>
          <a:prstGeom prst="rect">
            <a:avLst/>
          </a:prstGeom>
        </p:spPr>
      </p:pic>
    </p:spTree>
    <p:extLst>
      <p:ext uri="{BB962C8B-B14F-4D97-AF65-F5344CB8AC3E}">
        <p14:creationId xmlns:p14="http://schemas.microsoft.com/office/powerpoint/2010/main" val="2049395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8FC3C-BCBE-945F-08BB-E893FBC20F09}"/>
              </a:ext>
            </a:extLst>
          </p:cNvPr>
          <p:cNvSpPr>
            <a:spLocks noGrp="1"/>
          </p:cNvSpPr>
          <p:nvPr>
            <p:ph type="title"/>
          </p:nvPr>
        </p:nvSpPr>
        <p:spPr/>
        <p:txBody>
          <a:bodyPr/>
          <a:lstStyle/>
          <a:p>
            <a:pPr algn="ctr"/>
            <a:r>
              <a:rPr lang="en-US" dirty="0"/>
              <a:t>Agenda</a:t>
            </a:r>
          </a:p>
        </p:txBody>
      </p:sp>
      <p:sp>
        <p:nvSpPr>
          <p:cNvPr id="3" name="Text Placeholder 2">
            <a:extLst>
              <a:ext uri="{FF2B5EF4-FFF2-40B4-BE49-F238E27FC236}">
                <a16:creationId xmlns:a16="http://schemas.microsoft.com/office/drawing/2014/main" id="{31516D2A-D5F2-10F1-D368-C07DBB661D06}"/>
              </a:ext>
            </a:extLst>
          </p:cNvPr>
          <p:cNvSpPr>
            <a:spLocks noGrp="1"/>
          </p:cNvSpPr>
          <p:nvPr>
            <p:ph type="body" idx="1"/>
          </p:nvPr>
        </p:nvSpPr>
        <p:spPr/>
        <p:txBody>
          <a:bodyPr/>
          <a:lstStyle/>
          <a:p>
            <a:pPr>
              <a:lnSpc>
                <a:spcPct val="150000"/>
              </a:lnSpc>
            </a:pPr>
            <a:r>
              <a:rPr lang="en-US" sz="1600" dirty="0"/>
              <a:t>Define Climate change</a:t>
            </a:r>
          </a:p>
          <a:p>
            <a:pPr>
              <a:lnSpc>
                <a:spcPct val="150000"/>
              </a:lnSpc>
            </a:pPr>
            <a:r>
              <a:rPr lang="en-US" sz="1600" dirty="0"/>
              <a:t>Importance of understanding and addressing it</a:t>
            </a:r>
          </a:p>
          <a:p>
            <a:pPr>
              <a:lnSpc>
                <a:spcPct val="150000"/>
              </a:lnSpc>
            </a:pPr>
            <a:r>
              <a:rPr lang="en-US" sz="1600" dirty="0"/>
              <a:t>Causes of climate changes</a:t>
            </a:r>
          </a:p>
          <a:p>
            <a:pPr>
              <a:lnSpc>
                <a:spcPct val="150000"/>
              </a:lnSpc>
            </a:pPr>
            <a:r>
              <a:rPr lang="en-US" sz="1600" dirty="0"/>
              <a:t>Evidence of climate change </a:t>
            </a:r>
          </a:p>
          <a:p>
            <a:pPr>
              <a:lnSpc>
                <a:spcPct val="150000"/>
              </a:lnSpc>
            </a:pPr>
            <a:r>
              <a:rPr lang="en-US" sz="1600" dirty="0"/>
              <a:t>Impact of Climate change</a:t>
            </a:r>
          </a:p>
          <a:p>
            <a:pPr>
              <a:lnSpc>
                <a:spcPct val="150000"/>
              </a:lnSpc>
            </a:pPr>
            <a:r>
              <a:rPr lang="en-US" sz="1600" dirty="0"/>
              <a:t>Vulnerable Regions</a:t>
            </a:r>
          </a:p>
          <a:p>
            <a:pPr>
              <a:lnSpc>
                <a:spcPct val="150000"/>
              </a:lnSpc>
            </a:pPr>
            <a:r>
              <a:rPr lang="en-US" sz="1600" dirty="0"/>
              <a:t>Global efforts to address Climate Change</a:t>
            </a:r>
          </a:p>
          <a:p>
            <a:pPr>
              <a:lnSpc>
                <a:spcPct val="150000"/>
              </a:lnSpc>
            </a:pPr>
            <a:r>
              <a:rPr lang="en-US" sz="1600" dirty="0"/>
              <a:t>Individual Actions</a:t>
            </a:r>
          </a:p>
          <a:p>
            <a:pPr>
              <a:lnSpc>
                <a:spcPct val="150000"/>
              </a:lnSpc>
            </a:pPr>
            <a:r>
              <a:rPr lang="en-US" sz="1600" dirty="0"/>
              <a:t>Final tips &amp; takeaways</a:t>
            </a:r>
          </a:p>
        </p:txBody>
      </p:sp>
    </p:spTree>
    <p:extLst>
      <p:ext uri="{BB962C8B-B14F-4D97-AF65-F5344CB8AC3E}">
        <p14:creationId xmlns:p14="http://schemas.microsoft.com/office/powerpoint/2010/main" val="1757103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CO2 Levels</a:t>
            </a:r>
          </a:p>
        </p:txBody>
      </p:sp>
      <p:pic>
        <p:nvPicPr>
          <p:cNvPr id="3" name="Picture 2">
            <a:extLst>
              <a:ext uri="{FF2B5EF4-FFF2-40B4-BE49-F238E27FC236}">
                <a16:creationId xmlns:a16="http://schemas.microsoft.com/office/drawing/2014/main" id="{659737D0-7EFB-608C-DFB1-B63144FF643E}"/>
              </a:ext>
            </a:extLst>
          </p:cNvPr>
          <p:cNvPicPr>
            <a:picLocks noChangeAspect="1"/>
          </p:cNvPicPr>
          <p:nvPr/>
        </p:nvPicPr>
        <p:blipFill>
          <a:blip r:embed="rId3"/>
          <a:stretch>
            <a:fillRect/>
          </a:stretch>
        </p:blipFill>
        <p:spPr>
          <a:xfrm>
            <a:off x="685800" y="1197384"/>
            <a:ext cx="7772400" cy="3155132"/>
          </a:xfrm>
          <a:prstGeom prst="rect">
            <a:avLst/>
          </a:prstGeom>
        </p:spPr>
      </p:pic>
    </p:spTree>
    <p:extLst>
      <p:ext uri="{BB962C8B-B14F-4D97-AF65-F5344CB8AC3E}">
        <p14:creationId xmlns:p14="http://schemas.microsoft.com/office/powerpoint/2010/main" val="245048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Evidence of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pPr>
              <a:lnSpc>
                <a:spcPct val="150000"/>
              </a:lnSpc>
            </a:pPr>
            <a:r>
              <a:rPr lang="en-US" sz="2000" dirty="0"/>
              <a:t>Temperature rise</a:t>
            </a:r>
          </a:p>
          <a:p>
            <a:pPr>
              <a:lnSpc>
                <a:spcPct val="150000"/>
              </a:lnSpc>
            </a:pPr>
            <a:r>
              <a:rPr lang="en-US" sz="2000" dirty="0"/>
              <a:t>Melting glaciers and ice caps</a:t>
            </a:r>
          </a:p>
          <a:p>
            <a:pPr>
              <a:lnSpc>
                <a:spcPct val="150000"/>
              </a:lnSpc>
            </a:pPr>
            <a:r>
              <a:rPr lang="en-US" sz="2000" dirty="0"/>
              <a:t>Rising sea levels</a:t>
            </a:r>
          </a:p>
          <a:p>
            <a:pPr>
              <a:lnSpc>
                <a:spcPct val="150000"/>
              </a:lnSpc>
            </a:pPr>
            <a:r>
              <a:rPr lang="en-US" sz="2000" dirty="0"/>
              <a:t>Extreme weather events</a:t>
            </a:r>
          </a:p>
        </p:txBody>
      </p:sp>
    </p:spTree>
    <p:extLst>
      <p:ext uri="{BB962C8B-B14F-4D97-AF65-F5344CB8AC3E}">
        <p14:creationId xmlns:p14="http://schemas.microsoft.com/office/powerpoint/2010/main" val="468477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Precipitation</a:t>
            </a:r>
          </a:p>
        </p:txBody>
      </p:sp>
      <p:pic>
        <p:nvPicPr>
          <p:cNvPr id="3" name="Picture 2">
            <a:extLst>
              <a:ext uri="{FF2B5EF4-FFF2-40B4-BE49-F238E27FC236}">
                <a16:creationId xmlns:a16="http://schemas.microsoft.com/office/drawing/2014/main" id="{70DD6260-8B17-F97E-E40F-5AF64887FC42}"/>
              </a:ext>
            </a:extLst>
          </p:cNvPr>
          <p:cNvPicPr>
            <a:picLocks noChangeAspect="1"/>
          </p:cNvPicPr>
          <p:nvPr/>
        </p:nvPicPr>
        <p:blipFill>
          <a:blip r:embed="rId3"/>
          <a:stretch>
            <a:fillRect/>
          </a:stretch>
        </p:blipFill>
        <p:spPr>
          <a:xfrm>
            <a:off x="2127153" y="1180518"/>
            <a:ext cx="4889693" cy="3913452"/>
          </a:xfrm>
          <a:prstGeom prst="rect">
            <a:avLst/>
          </a:prstGeom>
        </p:spPr>
      </p:pic>
    </p:spTree>
    <p:extLst>
      <p:ext uri="{BB962C8B-B14F-4D97-AF65-F5344CB8AC3E}">
        <p14:creationId xmlns:p14="http://schemas.microsoft.com/office/powerpoint/2010/main" val="319963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4" name="Picture 3">
            <a:extLst>
              <a:ext uri="{FF2B5EF4-FFF2-40B4-BE49-F238E27FC236}">
                <a16:creationId xmlns:a16="http://schemas.microsoft.com/office/drawing/2014/main" id="{34B8ABCC-AB26-2E5F-FA4C-00DFC86292BE}"/>
              </a:ext>
            </a:extLst>
          </p:cNvPr>
          <p:cNvPicPr>
            <a:picLocks noChangeAspect="1"/>
          </p:cNvPicPr>
          <p:nvPr/>
        </p:nvPicPr>
        <p:blipFill>
          <a:blip r:embed="rId3"/>
          <a:stretch>
            <a:fillRect/>
          </a:stretch>
        </p:blipFill>
        <p:spPr>
          <a:xfrm>
            <a:off x="1475740" y="1092259"/>
            <a:ext cx="6192520" cy="3890625"/>
          </a:xfrm>
          <a:prstGeom prst="rect">
            <a:avLst/>
          </a:prstGeom>
        </p:spPr>
      </p:pic>
    </p:spTree>
    <p:extLst>
      <p:ext uri="{BB962C8B-B14F-4D97-AF65-F5344CB8AC3E}">
        <p14:creationId xmlns:p14="http://schemas.microsoft.com/office/powerpoint/2010/main" val="916233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6" name="Picture 5">
            <a:extLst>
              <a:ext uri="{FF2B5EF4-FFF2-40B4-BE49-F238E27FC236}">
                <a16:creationId xmlns:a16="http://schemas.microsoft.com/office/drawing/2014/main" id="{7D669798-C952-16FF-A775-79D5B33D0707}"/>
              </a:ext>
            </a:extLst>
          </p:cNvPr>
          <p:cNvPicPr>
            <a:picLocks noChangeAspect="1"/>
          </p:cNvPicPr>
          <p:nvPr/>
        </p:nvPicPr>
        <p:blipFill>
          <a:blip r:embed="rId3"/>
          <a:stretch>
            <a:fillRect/>
          </a:stretch>
        </p:blipFill>
        <p:spPr>
          <a:xfrm>
            <a:off x="1534160" y="1017725"/>
            <a:ext cx="6233160" cy="3916158"/>
          </a:xfrm>
          <a:prstGeom prst="rect">
            <a:avLst/>
          </a:prstGeom>
        </p:spPr>
      </p:pic>
    </p:spTree>
    <p:extLst>
      <p:ext uri="{BB962C8B-B14F-4D97-AF65-F5344CB8AC3E}">
        <p14:creationId xmlns:p14="http://schemas.microsoft.com/office/powerpoint/2010/main" val="2320068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4" name="Picture 3">
            <a:extLst>
              <a:ext uri="{FF2B5EF4-FFF2-40B4-BE49-F238E27FC236}">
                <a16:creationId xmlns:a16="http://schemas.microsoft.com/office/drawing/2014/main" id="{00F1981E-09D4-0D30-CB78-F8063EA4CB71}"/>
              </a:ext>
            </a:extLst>
          </p:cNvPr>
          <p:cNvPicPr>
            <a:picLocks noChangeAspect="1"/>
          </p:cNvPicPr>
          <p:nvPr/>
        </p:nvPicPr>
        <p:blipFill>
          <a:blip r:embed="rId3"/>
          <a:stretch>
            <a:fillRect/>
          </a:stretch>
        </p:blipFill>
        <p:spPr>
          <a:xfrm>
            <a:off x="685800" y="1415059"/>
            <a:ext cx="7772400" cy="2313382"/>
          </a:xfrm>
          <a:prstGeom prst="rect">
            <a:avLst/>
          </a:prstGeom>
        </p:spPr>
      </p:pic>
    </p:spTree>
    <p:extLst>
      <p:ext uri="{BB962C8B-B14F-4D97-AF65-F5344CB8AC3E}">
        <p14:creationId xmlns:p14="http://schemas.microsoft.com/office/powerpoint/2010/main" val="236417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92114-F671-0E0F-E02B-FBA9FC774C63}"/>
              </a:ext>
            </a:extLst>
          </p:cNvPr>
          <p:cNvSpPr>
            <a:spLocks noGrp="1"/>
          </p:cNvSpPr>
          <p:nvPr>
            <p:ph type="title"/>
          </p:nvPr>
        </p:nvSpPr>
        <p:spPr/>
        <p:txBody>
          <a:bodyPr/>
          <a:lstStyle/>
          <a:p>
            <a:pPr algn="ctr"/>
            <a:r>
              <a:rPr lang="en-US" dirty="0"/>
              <a:t>Evidence of Climate Change</a:t>
            </a:r>
          </a:p>
        </p:txBody>
      </p:sp>
      <p:pic>
        <p:nvPicPr>
          <p:cNvPr id="1028" name="Picture 4" descr="Polar bears are inbreeding due to melting sea ice, posing risk to survival  of the species, scientists say - ABC News">
            <a:extLst>
              <a:ext uri="{FF2B5EF4-FFF2-40B4-BE49-F238E27FC236}">
                <a16:creationId xmlns:a16="http://schemas.microsoft.com/office/drawing/2014/main" id="{0BF9A674-95A7-5B0B-8A4E-56464E2A8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91" y="1127760"/>
            <a:ext cx="2868569" cy="1613570"/>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pic>
        <p:nvPicPr>
          <p:cNvPr id="1030" name="Picture 6" descr="Rebuilding the bridge between Sanibel and mainland will be &quot;a long-term  recovery&quot; process, mayor says">
            <a:extLst>
              <a:ext uri="{FF2B5EF4-FFF2-40B4-BE49-F238E27FC236}">
                <a16:creationId xmlns:a16="http://schemas.microsoft.com/office/drawing/2014/main" id="{5979B9B9-E98C-1E86-2BCA-F09F272C0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4264" y="1127760"/>
            <a:ext cx="5440629" cy="3627085"/>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pic>
        <p:nvPicPr>
          <p:cNvPr id="1032" name="Picture 8" descr="California landslide: Rolling Hills Estates residents worry about winter  rains - Los Angeles Times">
            <a:extLst>
              <a:ext uri="{FF2B5EF4-FFF2-40B4-BE49-F238E27FC236}">
                <a16:creationId xmlns:a16="http://schemas.microsoft.com/office/drawing/2014/main" id="{14F1A9DC-6ACD-0B7C-2E65-2EC639BED2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91" y="2842860"/>
            <a:ext cx="2868569" cy="1911985"/>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951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Impacts of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r>
              <a:rPr lang="en-US" sz="2000" dirty="0"/>
              <a:t>Environmental impacts (Loss of biodiversity, habitat destruction)</a:t>
            </a:r>
          </a:p>
          <a:p>
            <a:r>
              <a:rPr lang="en-US" sz="2000" dirty="0"/>
              <a:t>Social impacts (Food and water scarcity, displacement of communities)</a:t>
            </a:r>
          </a:p>
          <a:p>
            <a:r>
              <a:rPr lang="en-US" sz="2000" dirty="0"/>
              <a:t>Economic impacts (Damage to infrastructure, loss of livelihoods)</a:t>
            </a:r>
          </a:p>
        </p:txBody>
      </p:sp>
    </p:spTree>
    <p:extLst>
      <p:ext uri="{BB962C8B-B14F-4D97-AF65-F5344CB8AC3E}">
        <p14:creationId xmlns:p14="http://schemas.microsoft.com/office/powerpoint/2010/main" val="1583641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Vulnerable Regions</a:t>
            </a:r>
          </a:p>
        </p:txBody>
      </p:sp>
      <p:sp>
        <p:nvSpPr>
          <p:cNvPr id="3" name="Text Placeholder 2">
            <a:extLst>
              <a:ext uri="{FF2B5EF4-FFF2-40B4-BE49-F238E27FC236}">
                <a16:creationId xmlns:a16="http://schemas.microsoft.com/office/drawing/2014/main" id="{95082BE1-6164-F253-0043-2842ED629AFB}"/>
              </a:ext>
            </a:extLst>
          </p:cNvPr>
          <p:cNvSpPr>
            <a:spLocks noGrp="1"/>
          </p:cNvSpPr>
          <p:nvPr>
            <p:ph type="body" idx="1"/>
          </p:nvPr>
        </p:nvSpPr>
        <p:spPr/>
        <p:txBody>
          <a:bodyPr/>
          <a:lstStyle/>
          <a:p>
            <a:r>
              <a:rPr lang="en-US" sz="1800" dirty="0"/>
              <a:t>Droughts, flooding, reduced food production contributes to the Global Warming Impact Score</a:t>
            </a:r>
          </a:p>
          <a:p>
            <a:r>
              <a:rPr lang="en-US" sz="1800" dirty="0"/>
              <a:t>ND Gain Index is used to analyze countries that have taken to better climate control measures </a:t>
            </a:r>
          </a:p>
          <a:p>
            <a:r>
              <a:rPr lang="en-US" sz="1800" dirty="0"/>
              <a:t>Ecological Threat Report (ETR)</a:t>
            </a:r>
          </a:p>
          <a:p>
            <a:pPr marL="152400" indent="0">
              <a:buNone/>
            </a:pPr>
            <a:endParaRPr lang="en-US" sz="1800" dirty="0"/>
          </a:p>
        </p:txBody>
      </p:sp>
    </p:spTree>
    <p:extLst>
      <p:ext uri="{BB962C8B-B14F-4D97-AF65-F5344CB8AC3E}">
        <p14:creationId xmlns:p14="http://schemas.microsoft.com/office/powerpoint/2010/main" val="3563911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Effects From Home</a:t>
            </a:r>
          </a:p>
        </p:txBody>
      </p:sp>
      <p:pic>
        <p:nvPicPr>
          <p:cNvPr id="6" name="Picture 5">
            <a:extLst>
              <a:ext uri="{FF2B5EF4-FFF2-40B4-BE49-F238E27FC236}">
                <a16:creationId xmlns:a16="http://schemas.microsoft.com/office/drawing/2014/main" id="{E4D03F59-9E75-482D-20B3-8370E7BCCC0C}"/>
              </a:ext>
            </a:extLst>
          </p:cNvPr>
          <p:cNvPicPr>
            <a:picLocks noChangeAspect="1"/>
          </p:cNvPicPr>
          <p:nvPr/>
        </p:nvPicPr>
        <p:blipFill>
          <a:blip r:embed="rId3"/>
          <a:stretch>
            <a:fillRect/>
          </a:stretch>
        </p:blipFill>
        <p:spPr>
          <a:xfrm>
            <a:off x="550860" y="1017725"/>
            <a:ext cx="7002212" cy="3381555"/>
          </a:xfrm>
          <a:prstGeom prst="rect">
            <a:avLst/>
          </a:prstGeom>
        </p:spPr>
      </p:pic>
    </p:spTree>
    <p:extLst>
      <p:ext uri="{BB962C8B-B14F-4D97-AF65-F5344CB8AC3E}">
        <p14:creationId xmlns:p14="http://schemas.microsoft.com/office/powerpoint/2010/main" val="3032065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8B9F-1C50-9703-DE83-171E122F6B3B}"/>
              </a:ext>
            </a:extLst>
          </p:cNvPr>
          <p:cNvSpPr>
            <a:spLocks noGrp="1"/>
          </p:cNvSpPr>
          <p:nvPr>
            <p:ph type="title"/>
          </p:nvPr>
        </p:nvSpPr>
        <p:spPr/>
        <p:txBody>
          <a:bodyPr/>
          <a:lstStyle/>
          <a:p>
            <a:pPr algn="ctr"/>
            <a:r>
              <a:rPr lang="en-US" dirty="0"/>
              <a:t>What We Looked At</a:t>
            </a:r>
          </a:p>
        </p:txBody>
      </p:sp>
      <p:sp>
        <p:nvSpPr>
          <p:cNvPr id="3" name="Text Placeholder 2">
            <a:extLst>
              <a:ext uri="{FF2B5EF4-FFF2-40B4-BE49-F238E27FC236}">
                <a16:creationId xmlns:a16="http://schemas.microsoft.com/office/drawing/2014/main" id="{378D6760-30BD-07D2-FA87-208CBD49C112}"/>
              </a:ext>
            </a:extLst>
          </p:cNvPr>
          <p:cNvSpPr>
            <a:spLocks noGrp="1"/>
          </p:cNvSpPr>
          <p:nvPr>
            <p:ph type="body" idx="1"/>
          </p:nvPr>
        </p:nvSpPr>
        <p:spPr/>
        <p:txBody>
          <a:bodyPr/>
          <a:lstStyle/>
          <a:p>
            <a:pPr>
              <a:lnSpc>
                <a:spcPct val="150000"/>
              </a:lnSpc>
            </a:pPr>
            <a:r>
              <a:rPr lang="en-US" sz="2000" dirty="0"/>
              <a:t>Livestock population – red meat and poultry</a:t>
            </a:r>
          </a:p>
          <a:p>
            <a:pPr>
              <a:lnSpc>
                <a:spcPct val="150000"/>
              </a:lnSpc>
            </a:pPr>
            <a:r>
              <a:rPr lang="en-US" sz="2000" dirty="0"/>
              <a:t>Crop production</a:t>
            </a:r>
          </a:p>
          <a:p>
            <a:pPr>
              <a:lnSpc>
                <a:spcPct val="150000"/>
              </a:lnSpc>
            </a:pPr>
            <a:r>
              <a:rPr lang="en-US" sz="2000" dirty="0"/>
              <a:t>Climate trends – temperature and precipitation</a:t>
            </a:r>
          </a:p>
          <a:p>
            <a:pPr>
              <a:lnSpc>
                <a:spcPct val="150000"/>
              </a:lnSpc>
            </a:pPr>
            <a:r>
              <a:rPr lang="en-US" sz="2000" dirty="0"/>
              <a:t>CO2 levels</a:t>
            </a:r>
          </a:p>
          <a:p>
            <a:pPr>
              <a:lnSpc>
                <a:spcPct val="150000"/>
              </a:lnSpc>
            </a:pPr>
            <a:r>
              <a:rPr lang="en-US" sz="2000" dirty="0"/>
              <a:t>Methane levels</a:t>
            </a:r>
          </a:p>
        </p:txBody>
      </p:sp>
    </p:spTree>
    <p:extLst>
      <p:ext uri="{BB962C8B-B14F-4D97-AF65-F5344CB8AC3E}">
        <p14:creationId xmlns:p14="http://schemas.microsoft.com/office/powerpoint/2010/main" val="259327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Effects from Home</a:t>
            </a:r>
          </a:p>
        </p:txBody>
      </p:sp>
      <p:pic>
        <p:nvPicPr>
          <p:cNvPr id="3" name="Picture 2">
            <a:extLst>
              <a:ext uri="{FF2B5EF4-FFF2-40B4-BE49-F238E27FC236}">
                <a16:creationId xmlns:a16="http://schemas.microsoft.com/office/drawing/2014/main" id="{E8955296-BCA6-D242-9F82-F6CB3A8AA736}"/>
              </a:ext>
            </a:extLst>
          </p:cNvPr>
          <p:cNvPicPr>
            <a:picLocks noChangeAspect="1"/>
          </p:cNvPicPr>
          <p:nvPr/>
        </p:nvPicPr>
        <p:blipFill>
          <a:blip r:embed="rId3"/>
          <a:stretch>
            <a:fillRect/>
          </a:stretch>
        </p:blipFill>
        <p:spPr>
          <a:xfrm>
            <a:off x="553720" y="1017725"/>
            <a:ext cx="7772400" cy="3753500"/>
          </a:xfrm>
          <a:prstGeom prst="rect">
            <a:avLst/>
          </a:prstGeom>
        </p:spPr>
      </p:pic>
    </p:spTree>
    <p:extLst>
      <p:ext uri="{BB962C8B-B14F-4D97-AF65-F5344CB8AC3E}">
        <p14:creationId xmlns:p14="http://schemas.microsoft.com/office/powerpoint/2010/main" val="1711887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Vulnerable Regions</a:t>
            </a:r>
          </a:p>
        </p:txBody>
      </p:sp>
      <p:pic>
        <p:nvPicPr>
          <p:cNvPr id="6" name="Picture 5">
            <a:extLst>
              <a:ext uri="{FF2B5EF4-FFF2-40B4-BE49-F238E27FC236}">
                <a16:creationId xmlns:a16="http://schemas.microsoft.com/office/drawing/2014/main" id="{72337279-EC23-9DCB-CC79-05FFC0C9A5FA}"/>
              </a:ext>
            </a:extLst>
          </p:cNvPr>
          <p:cNvPicPr>
            <a:picLocks noChangeAspect="1"/>
          </p:cNvPicPr>
          <p:nvPr/>
        </p:nvPicPr>
        <p:blipFill>
          <a:blip r:embed="rId3"/>
          <a:stretch>
            <a:fillRect/>
          </a:stretch>
        </p:blipFill>
        <p:spPr>
          <a:xfrm>
            <a:off x="1783786" y="1017725"/>
            <a:ext cx="5576427" cy="3820347"/>
          </a:xfrm>
          <a:prstGeom prst="rect">
            <a:avLst/>
          </a:prstGeom>
        </p:spPr>
      </p:pic>
    </p:spTree>
    <p:extLst>
      <p:ext uri="{BB962C8B-B14F-4D97-AF65-F5344CB8AC3E}">
        <p14:creationId xmlns:p14="http://schemas.microsoft.com/office/powerpoint/2010/main" val="3887419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5FAE-79F9-7C32-8F83-797E2648E558}"/>
              </a:ext>
            </a:extLst>
          </p:cNvPr>
          <p:cNvSpPr>
            <a:spLocks noGrp="1"/>
          </p:cNvSpPr>
          <p:nvPr>
            <p:ph type="title"/>
          </p:nvPr>
        </p:nvSpPr>
        <p:spPr/>
        <p:txBody>
          <a:bodyPr/>
          <a:lstStyle/>
          <a:p>
            <a:pPr algn="ctr"/>
            <a:r>
              <a:rPr lang="en-US" sz="2400" dirty="0"/>
              <a:t>Global Efforts to Address Climate Change</a:t>
            </a:r>
          </a:p>
        </p:txBody>
      </p:sp>
      <p:sp>
        <p:nvSpPr>
          <p:cNvPr id="3" name="Text Placeholder 2">
            <a:extLst>
              <a:ext uri="{FF2B5EF4-FFF2-40B4-BE49-F238E27FC236}">
                <a16:creationId xmlns:a16="http://schemas.microsoft.com/office/drawing/2014/main" id="{C8633194-63EE-9952-85C2-688113AF2526}"/>
              </a:ext>
            </a:extLst>
          </p:cNvPr>
          <p:cNvSpPr>
            <a:spLocks noGrp="1"/>
          </p:cNvSpPr>
          <p:nvPr>
            <p:ph type="body" idx="1"/>
          </p:nvPr>
        </p:nvSpPr>
        <p:spPr/>
        <p:txBody>
          <a:bodyPr/>
          <a:lstStyle/>
          <a:p>
            <a:r>
              <a:rPr lang="en-US" sz="2400" dirty="0"/>
              <a:t>International agreements (e.g., Paris Agreement)</a:t>
            </a:r>
          </a:p>
          <a:p>
            <a:r>
              <a:rPr lang="en-US" sz="2400" dirty="0"/>
              <a:t>National policies and initiatives</a:t>
            </a:r>
          </a:p>
          <a:p>
            <a:r>
              <a:rPr lang="en-US" sz="2400" dirty="0"/>
              <a:t>Role of renewable energy</a:t>
            </a:r>
          </a:p>
          <a:p>
            <a:r>
              <a:rPr lang="en-US" sz="2400" dirty="0"/>
              <a:t>Adaptation strategies</a:t>
            </a:r>
          </a:p>
        </p:txBody>
      </p:sp>
    </p:spTree>
    <p:extLst>
      <p:ext uri="{BB962C8B-B14F-4D97-AF65-F5344CB8AC3E}">
        <p14:creationId xmlns:p14="http://schemas.microsoft.com/office/powerpoint/2010/main" val="1549203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E702-4742-B164-CA5B-ACD99D0E0473}"/>
              </a:ext>
            </a:extLst>
          </p:cNvPr>
          <p:cNvSpPr>
            <a:spLocks noGrp="1"/>
          </p:cNvSpPr>
          <p:nvPr>
            <p:ph type="title"/>
          </p:nvPr>
        </p:nvSpPr>
        <p:spPr/>
        <p:txBody>
          <a:bodyPr/>
          <a:lstStyle/>
          <a:p>
            <a:pPr algn="ctr"/>
            <a:r>
              <a:rPr lang="en-US" dirty="0"/>
              <a:t>What You Can Do</a:t>
            </a:r>
          </a:p>
        </p:txBody>
      </p:sp>
      <p:sp>
        <p:nvSpPr>
          <p:cNvPr id="3" name="Text Placeholder 2">
            <a:extLst>
              <a:ext uri="{FF2B5EF4-FFF2-40B4-BE49-F238E27FC236}">
                <a16:creationId xmlns:a16="http://schemas.microsoft.com/office/drawing/2014/main" id="{9C7FDEA2-970F-CC1D-E738-D917A8D85409}"/>
              </a:ext>
            </a:extLst>
          </p:cNvPr>
          <p:cNvSpPr>
            <a:spLocks noGrp="1"/>
          </p:cNvSpPr>
          <p:nvPr>
            <p:ph type="body" idx="1"/>
          </p:nvPr>
        </p:nvSpPr>
        <p:spPr/>
        <p:txBody>
          <a:bodyPr/>
          <a:lstStyle/>
          <a:p>
            <a:r>
              <a:rPr lang="en-US" sz="2000" dirty="0"/>
              <a:t>Reduce carbon footprint (Energy conservation, using renewable energy, etc.)</a:t>
            </a:r>
          </a:p>
          <a:p>
            <a:r>
              <a:rPr lang="en-US" sz="2000" dirty="0"/>
              <a:t>Sustainable lifestyle choices (Reducing waste, eating less meat, etc.)</a:t>
            </a:r>
          </a:p>
          <a:p>
            <a:r>
              <a:rPr lang="en-US" sz="2000" dirty="0"/>
              <a:t>Advocacy and raising awareness</a:t>
            </a:r>
          </a:p>
        </p:txBody>
      </p:sp>
    </p:spTree>
    <p:extLst>
      <p:ext uri="{BB962C8B-B14F-4D97-AF65-F5344CB8AC3E}">
        <p14:creationId xmlns:p14="http://schemas.microsoft.com/office/powerpoint/2010/main" val="4187565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E702-4742-B164-CA5B-ACD99D0E0473}"/>
              </a:ext>
            </a:extLst>
          </p:cNvPr>
          <p:cNvSpPr>
            <a:spLocks noGrp="1"/>
          </p:cNvSpPr>
          <p:nvPr>
            <p:ph type="title"/>
          </p:nvPr>
        </p:nvSpPr>
        <p:spPr>
          <a:xfrm>
            <a:off x="648880" y="1389905"/>
            <a:ext cx="7704000" cy="572700"/>
          </a:xfrm>
        </p:spPr>
        <p:txBody>
          <a:bodyPr/>
          <a:lstStyle/>
          <a:p>
            <a:pPr algn="ctr"/>
            <a:r>
              <a:rPr lang="en-US" dirty="0"/>
              <a:t>Final Takeaway</a:t>
            </a:r>
          </a:p>
        </p:txBody>
      </p:sp>
      <p:sp>
        <p:nvSpPr>
          <p:cNvPr id="3" name="Text Placeholder 2">
            <a:extLst>
              <a:ext uri="{FF2B5EF4-FFF2-40B4-BE49-F238E27FC236}">
                <a16:creationId xmlns:a16="http://schemas.microsoft.com/office/drawing/2014/main" id="{9C7FDEA2-970F-CC1D-E738-D917A8D85409}"/>
              </a:ext>
            </a:extLst>
          </p:cNvPr>
          <p:cNvSpPr>
            <a:spLocks noGrp="1"/>
          </p:cNvSpPr>
          <p:nvPr>
            <p:ph type="body" idx="1"/>
          </p:nvPr>
        </p:nvSpPr>
        <p:spPr>
          <a:xfrm>
            <a:off x="648880" y="2097355"/>
            <a:ext cx="7704000" cy="3416400"/>
          </a:xfrm>
        </p:spPr>
        <p:txBody>
          <a:bodyPr/>
          <a:lstStyle/>
          <a:p>
            <a:pPr marL="152400" indent="0" algn="ctr">
              <a:buNone/>
            </a:pPr>
            <a:r>
              <a:rPr lang="en-US" sz="2000" dirty="0"/>
              <a:t>We all need to work together to help slow climate change.</a:t>
            </a:r>
          </a:p>
        </p:txBody>
      </p:sp>
    </p:spTree>
    <p:extLst>
      <p:ext uri="{BB962C8B-B14F-4D97-AF65-F5344CB8AC3E}">
        <p14:creationId xmlns:p14="http://schemas.microsoft.com/office/powerpoint/2010/main" val="2342609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EEA2-6029-7D58-DA88-79DE1B48B171}"/>
              </a:ext>
            </a:extLst>
          </p:cNvPr>
          <p:cNvSpPr>
            <a:spLocks noGrp="1"/>
          </p:cNvSpPr>
          <p:nvPr>
            <p:ph type="title"/>
          </p:nvPr>
        </p:nvSpPr>
        <p:spPr/>
        <p:txBody>
          <a:bodyPr/>
          <a:lstStyle/>
          <a:p>
            <a:pPr algn="ctr"/>
            <a:r>
              <a:rPr lang="en-US" dirty="0"/>
              <a:t>Data Exploration and Cleaning</a:t>
            </a:r>
          </a:p>
        </p:txBody>
      </p:sp>
      <p:sp>
        <p:nvSpPr>
          <p:cNvPr id="3" name="Text Placeholder 2">
            <a:extLst>
              <a:ext uri="{FF2B5EF4-FFF2-40B4-BE49-F238E27FC236}">
                <a16:creationId xmlns:a16="http://schemas.microsoft.com/office/drawing/2014/main" id="{CDC9428B-9922-17DD-7F1A-2F6A11ED77B9}"/>
              </a:ext>
            </a:extLst>
          </p:cNvPr>
          <p:cNvSpPr>
            <a:spLocks noGrp="1"/>
          </p:cNvSpPr>
          <p:nvPr>
            <p:ph type="body" idx="1"/>
          </p:nvPr>
        </p:nvSpPr>
        <p:spPr>
          <a:xfrm>
            <a:off x="720000" y="1152475"/>
            <a:ext cx="3648800" cy="3416400"/>
          </a:xfrm>
        </p:spPr>
        <p:txBody>
          <a:bodyPr/>
          <a:lstStyle/>
          <a:p>
            <a:r>
              <a:rPr lang="en-US" sz="1800" dirty="0"/>
              <a:t>Sources:</a:t>
            </a:r>
          </a:p>
          <a:p>
            <a:pPr lvl="1"/>
            <a:r>
              <a:rPr lang="en-US" sz="1800" dirty="0" err="1"/>
              <a:t>kaggle.com</a:t>
            </a:r>
            <a:endParaRPr lang="en-US" sz="1800" dirty="0"/>
          </a:p>
          <a:p>
            <a:pPr lvl="1"/>
            <a:r>
              <a:rPr lang="en-US" sz="1800" dirty="0" err="1"/>
              <a:t>data.world</a:t>
            </a:r>
            <a:endParaRPr lang="en-US" sz="1800" dirty="0"/>
          </a:p>
          <a:p>
            <a:pPr lvl="1"/>
            <a:r>
              <a:rPr lang="en-US" sz="1800" dirty="0" err="1"/>
              <a:t>epa.gov</a:t>
            </a:r>
            <a:endParaRPr lang="en-US" sz="1800" dirty="0"/>
          </a:p>
          <a:p>
            <a:pPr lvl="1"/>
            <a:r>
              <a:rPr lang="en-US" sz="1800" dirty="0" err="1"/>
              <a:t>climate.gov</a:t>
            </a:r>
            <a:endParaRPr lang="en-US" sz="1800" dirty="0"/>
          </a:p>
          <a:p>
            <a:r>
              <a:rPr lang="en-US" sz="1650" dirty="0"/>
              <a:t>SQL:</a:t>
            </a:r>
          </a:p>
          <a:p>
            <a:pPr lvl="1"/>
            <a:r>
              <a:rPr lang="en-US" sz="1800" dirty="0"/>
              <a:t>add csv files and store in database</a:t>
            </a:r>
          </a:p>
          <a:p>
            <a:pPr lvl="1"/>
            <a:r>
              <a:rPr lang="en-US" sz="1800" dirty="0"/>
              <a:t>generate queries</a:t>
            </a:r>
          </a:p>
        </p:txBody>
      </p:sp>
      <p:sp>
        <p:nvSpPr>
          <p:cNvPr id="4" name="Text Placeholder 2">
            <a:extLst>
              <a:ext uri="{FF2B5EF4-FFF2-40B4-BE49-F238E27FC236}">
                <a16:creationId xmlns:a16="http://schemas.microsoft.com/office/drawing/2014/main" id="{384B8019-429C-5388-4C94-7BD0CE01086C}"/>
              </a:ext>
            </a:extLst>
          </p:cNvPr>
          <p:cNvSpPr txBox="1">
            <a:spLocks/>
          </p:cNvSpPr>
          <p:nvPr/>
        </p:nvSpPr>
        <p:spPr>
          <a:xfrm>
            <a:off x="4235360" y="1152475"/>
            <a:ext cx="36488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Quicksand"/>
              <a:buChar char="○"/>
              <a:defRPr sz="1250" b="0" i="0" u="none" strike="noStrike" cap="none">
                <a:solidFill>
                  <a:srgbClr val="434343"/>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2pPr>
            <a:lvl3pPr marL="1371600" marR="0" lvl="2"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3pPr>
            <a:lvl4pPr marL="1828800" marR="0" lvl="3"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4pPr>
            <a:lvl5pPr marL="2286000" marR="0" lvl="4"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5pPr>
            <a:lvl6pPr marL="2743200" marR="0" lvl="5"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6pPr>
            <a:lvl7pPr marL="3200400" marR="0" lvl="6"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7pPr>
            <a:lvl8pPr marL="3657600" marR="0" lvl="7"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8pPr>
            <a:lvl9pPr marL="4114800" marR="0" lvl="8"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9pPr>
          </a:lstStyle>
          <a:p>
            <a:r>
              <a:rPr lang="en-US" sz="1800" dirty="0"/>
              <a:t>Python libraries:</a:t>
            </a:r>
          </a:p>
          <a:p>
            <a:pPr lvl="1"/>
            <a:r>
              <a:rPr lang="en-US" sz="1800" dirty="0"/>
              <a:t>Pandas</a:t>
            </a:r>
          </a:p>
          <a:p>
            <a:pPr lvl="1"/>
            <a:r>
              <a:rPr lang="en-US" sz="1800" dirty="0"/>
              <a:t>Matplotlib</a:t>
            </a:r>
          </a:p>
          <a:p>
            <a:pPr lvl="1"/>
            <a:r>
              <a:rPr lang="en-US" sz="1800" dirty="0"/>
              <a:t>Seaborn</a:t>
            </a:r>
          </a:p>
          <a:p>
            <a:pPr lvl="1"/>
            <a:r>
              <a:rPr lang="en-US" sz="1800" dirty="0"/>
              <a:t>Folium</a:t>
            </a:r>
          </a:p>
          <a:p>
            <a:pPr lvl="1"/>
            <a:r>
              <a:rPr lang="en-US" sz="1800" dirty="0" err="1"/>
              <a:t>Plotly</a:t>
            </a:r>
            <a:endParaRPr lang="en-US" sz="1800" dirty="0"/>
          </a:p>
          <a:p>
            <a:r>
              <a:rPr lang="en-US" sz="1650" dirty="0"/>
              <a:t>Cleaning:</a:t>
            </a:r>
          </a:p>
          <a:p>
            <a:pPr lvl="1"/>
            <a:r>
              <a:rPr lang="en-US" sz="1800" dirty="0"/>
              <a:t>Sorted and grouped by temp and emissions</a:t>
            </a:r>
          </a:p>
          <a:p>
            <a:pPr lvl="1"/>
            <a:r>
              <a:rPr lang="en-US" sz="1800" dirty="0"/>
              <a:t>dropped null values</a:t>
            </a:r>
          </a:p>
        </p:txBody>
      </p:sp>
    </p:spTree>
    <p:extLst>
      <p:ext uri="{BB962C8B-B14F-4D97-AF65-F5344CB8AC3E}">
        <p14:creationId xmlns:p14="http://schemas.microsoft.com/office/powerpoint/2010/main" val="4074401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C5F0-1687-9EFE-1F60-95406599F629}"/>
              </a:ext>
            </a:extLst>
          </p:cNvPr>
          <p:cNvSpPr>
            <a:spLocks noGrp="1"/>
          </p:cNvSpPr>
          <p:nvPr>
            <p:ph type="title"/>
          </p:nvPr>
        </p:nvSpPr>
        <p:spPr/>
        <p:txBody>
          <a:bodyPr/>
          <a:lstStyle/>
          <a:p>
            <a:r>
              <a:rPr lang="en-US" dirty="0"/>
              <a:t>Introduction</a:t>
            </a:r>
          </a:p>
        </p:txBody>
      </p:sp>
      <p:sp>
        <p:nvSpPr>
          <p:cNvPr id="3" name="Subtitle 2">
            <a:extLst>
              <a:ext uri="{FF2B5EF4-FFF2-40B4-BE49-F238E27FC236}">
                <a16:creationId xmlns:a16="http://schemas.microsoft.com/office/drawing/2014/main" id="{8059EF2E-8FDC-3B5E-72BE-86D3AF022E8F}"/>
              </a:ext>
            </a:extLst>
          </p:cNvPr>
          <p:cNvSpPr>
            <a:spLocks noGrp="1"/>
          </p:cNvSpPr>
          <p:nvPr>
            <p:ph type="subTitle" idx="1"/>
          </p:nvPr>
        </p:nvSpPr>
        <p:spPr/>
        <p:txBody>
          <a:bodyPr/>
          <a:lstStyle/>
          <a:p>
            <a:pPr>
              <a:buFontTx/>
              <a:buChar char="-"/>
            </a:pPr>
            <a:r>
              <a:rPr lang="en-US" dirty="0"/>
              <a:t>Define Climate Change</a:t>
            </a:r>
          </a:p>
          <a:p>
            <a:pPr>
              <a:buFontTx/>
              <a:buChar char="-"/>
            </a:pPr>
            <a:r>
              <a:rPr lang="en-US" dirty="0"/>
              <a:t>Climate Change vs Climate Variability</a:t>
            </a:r>
          </a:p>
          <a:p>
            <a:pPr>
              <a:buFontTx/>
              <a:buChar char="-"/>
            </a:pPr>
            <a:r>
              <a:rPr lang="en-US" dirty="0"/>
              <a:t>Importance of Understanding Climate Change</a:t>
            </a:r>
          </a:p>
        </p:txBody>
      </p:sp>
    </p:spTree>
    <p:extLst>
      <p:ext uri="{BB962C8B-B14F-4D97-AF65-F5344CB8AC3E}">
        <p14:creationId xmlns:p14="http://schemas.microsoft.com/office/powerpoint/2010/main" val="2385239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What is global climate change?</a:t>
            </a:r>
          </a:p>
        </p:txBody>
      </p:sp>
    </p:spTree>
    <p:extLst>
      <p:ext uri="{BB962C8B-B14F-4D97-AF65-F5344CB8AC3E}">
        <p14:creationId xmlns:p14="http://schemas.microsoft.com/office/powerpoint/2010/main" val="438957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Climate change or climate variability?</a:t>
            </a:r>
          </a:p>
        </p:txBody>
      </p:sp>
    </p:spTree>
    <p:extLst>
      <p:ext uri="{BB962C8B-B14F-4D97-AF65-F5344CB8AC3E}">
        <p14:creationId xmlns:p14="http://schemas.microsoft.com/office/powerpoint/2010/main" val="3025968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Why is understanding climate change important?</a:t>
            </a:r>
          </a:p>
        </p:txBody>
      </p:sp>
    </p:spTree>
    <p:extLst>
      <p:ext uri="{BB962C8B-B14F-4D97-AF65-F5344CB8AC3E}">
        <p14:creationId xmlns:p14="http://schemas.microsoft.com/office/powerpoint/2010/main" val="294242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Contributors to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pPr>
              <a:lnSpc>
                <a:spcPct val="150000"/>
              </a:lnSpc>
            </a:pPr>
            <a:r>
              <a:rPr lang="en-US" sz="1800" dirty="0"/>
              <a:t>Human effect</a:t>
            </a:r>
          </a:p>
          <a:p>
            <a:pPr>
              <a:lnSpc>
                <a:spcPct val="150000"/>
              </a:lnSpc>
            </a:pPr>
            <a:r>
              <a:rPr lang="en-US" sz="1800" dirty="0"/>
              <a:t>Greenhouse gases</a:t>
            </a:r>
          </a:p>
          <a:p>
            <a:pPr>
              <a:lnSpc>
                <a:spcPct val="150000"/>
              </a:lnSpc>
            </a:pPr>
            <a:r>
              <a:rPr lang="en-US" sz="1800" dirty="0"/>
              <a:t>Fossil fuels</a:t>
            </a:r>
          </a:p>
          <a:p>
            <a:pPr>
              <a:lnSpc>
                <a:spcPct val="150000"/>
              </a:lnSpc>
            </a:pPr>
            <a:r>
              <a:rPr lang="en-US" sz="1800" dirty="0"/>
              <a:t>Weather events</a:t>
            </a:r>
          </a:p>
          <a:p>
            <a:pPr>
              <a:lnSpc>
                <a:spcPct val="150000"/>
              </a:lnSpc>
            </a:pPr>
            <a:r>
              <a:rPr lang="en-US" sz="1800" dirty="0"/>
              <a:t>Agriculture</a:t>
            </a:r>
          </a:p>
        </p:txBody>
      </p:sp>
    </p:spTree>
    <p:extLst>
      <p:ext uri="{BB962C8B-B14F-4D97-AF65-F5344CB8AC3E}">
        <p14:creationId xmlns:p14="http://schemas.microsoft.com/office/powerpoint/2010/main" val="2132887402"/>
      </p:ext>
    </p:extLst>
  </p:cSld>
  <p:clrMapOvr>
    <a:masterClrMapping/>
  </p:clrMapOvr>
</p:sld>
</file>

<file path=ppt/theme/theme1.xml><?xml version="1.0" encoding="utf-8"?>
<a:theme xmlns:a="http://schemas.openxmlformats.org/drawingml/2006/main" name="What To Do For World Nature Conservation Day by Slidesgo">
  <a:themeElements>
    <a:clrScheme name="Simple Light">
      <a:dk1>
        <a:srgbClr val="13234B"/>
      </a:dk1>
      <a:lt1>
        <a:srgbClr val="FFFFFF"/>
      </a:lt1>
      <a:dk2>
        <a:srgbClr val="FEFEFE"/>
      </a:dk2>
      <a:lt2>
        <a:srgbClr val="678D41"/>
      </a:lt2>
      <a:accent1>
        <a:srgbClr val="C9D887"/>
      </a:accent1>
      <a:accent2>
        <a:srgbClr val="5080D4"/>
      </a:accent2>
      <a:accent3>
        <a:srgbClr val="394D85"/>
      </a:accent3>
      <a:accent4>
        <a:srgbClr val="A2CE9C"/>
      </a:accent4>
      <a:accent5>
        <a:srgbClr val="7EC1F4"/>
      </a:accent5>
      <a:accent6>
        <a:srgbClr val="FFFFFF"/>
      </a:accent6>
      <a:hlink>
        <a:srgbClr val="1323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2601</Words>
  <Application>Microsoft Macintosh PowerPoint</Application>
  <PresentationFormat>On-screen Show (16:9)</PresentationFormat>
  <Paragraphs>203</Paragraphs>
  <Slides>34</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Fahkwang</vt:lpstr>
      <vt:lpstr>Quicksand</vt:lpstr>
      <vt:lpstr>Arial</vt:lpstr>
      <vt:lpstr>Roboto Condensed Light</vt:lpstr>
      <vt:lpstr>Ingrid Darling</vt:lpstr>
      <vt:lpstr>What To Do For World Nature Conservation Day by Slidesgo</vt:lpstr>
      <vt:lpstr>Understanding Global Climate Change and it’s impact</vt:lpstr>
      <vt:lpstr>Agenda</vt:lpstr>
      <vt:lpstr>What We Looked At</vt:lpstr>
      <vt:lpstr>Data Exploration and Cleaning</vt:lpstr>
      <vt:lpstr>Introduction</vt:lpstr>
      <vt:lpstr>What is global climate change?</vt:lpstr>
      <vt:lpstr>Climate change or climate variability?</vt:lpstr>
      <vt:lpstr>Why is understanding climate change important?</vt:lpstr>
      <vt:lpstr>Contributors to Climate Change</vt:lpstr>
      <vt:lpstr>Livestock and Farming</vt:lpstr>
      <vt:lpstr>Livestock and Farming</vt:lpstr>
      <vt:lpstr>Livestock and Farming</vt:lpstr>
      <vt:lpstr>Livestock and Farming</vt:lpstr>
      <vt:lpstr>Livestock and Farming</vt:lpstr>
      <vt:lpstr>Livestock and Farming</vt:lpstr>
      <vt:lpstr>Livestock and Farming</vt:lpstr>
      <vt:lpstr>Livestock and Farming</vt:lpstr>
      <vt:lpstr>Methane Levels</vt:lpstr>
      <vt:lpstr>Methane Levels</vt:lpstr>
      <vt:lpstr>CO2 Levels</vt:lpstr>
      <vt:lpstr>Evidence of Climate Change</vt:lpstr>
      <vt:lpstr>Precipitation</vt:lpstr>
      <vt:lpstr>Temperatures</vt:lpstr>
      <vt:lpstr>Temperatures</vt:lpstr>
      <vt:lpstr>Temperatures</vt:lpstr>
      <vt:lpstr>Evidence of Climate Change</vt:lpstr>
      <vt:lpstr>Impacts of Climate Change</vt:lpstr>
      <vt:lpstr>Vulnerable Regions</vt:lpstr>
      <vt:lpstr>Effects From Home</vt:lpstr>
      <vt:lpstr>Effects from Home</vt:lpstr>
      <vt:lpstr>Vulnerable Regions</vt:lpstr>
      <vt:lpstr>Global Efforts to Address Climate Change</vt:lpstr>
      <vt:lpstr>What You Can Do</vt:lpstr>
      <vt:lpstr>Final Takeaway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Global Climate Change and it’s impact</dc:title>
  <cp:lastModifiedBy>Jennifer Savage</cp:lastModifiedBy>
  <cp:revision>5</cp:revision>
  <dcterms:modified xsi:type="dcterms:W3CDTF">2024-04-18T00:23:14Z</dcterms:modified>
</cp:coreProperties>
</file>